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4" r:id="rId1"/>
  </p:sldMasterIdLst>
  <p:notesMasterIdLst>
    <p:notesMasterId r:id="rId19"/>
  </p:notesMasterIdLst>
  <p:sldIdLst>
    <p:sldId id="276" r:id="rId2"/>
    <p:sldId id="256" r:id="rId3"/>
    <p:sldId id="257" r:id="rId4"/>
    <p:sldId id="258" r:id="rId5"/>
    <p:sldId id="260" r:id="rId6"/>
    <p:sldId id="263" r:id="rId7"/>
    <p:sldId id="262" r:id="rId8"/>
    <p:sldId id="261" r:id="rId9"/>
    <p:sldId id="265" r:id="rId10"/>
    <p:sldId id="266" r:id="rId11"/>
    <p:sldId id="267" r:id="rId12"/>
    <p:sldId id="268" r:id="rId13"/>
    <p:sldId id="269" r:id="rId14"/>
    <p:sldId id="271" r:id="rId15"/>
    <p:sldId id="272" r:id="rId16"/>
    <p:sldId id="274" r:id="rId17"/>
    <p:sldId id="275" r:id="rId18"/>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9" d="100"/>
          <a:sy n="69" d="100"/>
        </p:scale>
        <p:origin x="-546"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5ECFF50-71A9-44A3-83F8-56FBCCA03571}" type="datetimeFigureOut">
              <a:rPr lang="pl-PL" smtClean="0"/>
              <a:pPr/>
              <a:t>2016-04-18</a:t>
            </a:fld>
            <a:endParaRPr lang="pl-PL"/>
          </a:p>
        </p:txBody>
      </p:sp>
      <p:sp>
        <p:nvSpPr>
          <p:cNvPr id="4" name="Symbol zastępczy obrazu slajd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pl-PL"/>
          </a:p>
        </p:txBody>
      </p:sp>
      <p:sp>
        <p:nvSpPr>
          <p:cNvPr id="5" name="Symbol zastępczy notatek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6" name="Symbol zastępczy stopki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pl-PL"/>
          </a:p>
        </p:txBody>
      </p:sp>
      <p:sp>
        <p:nvSpPr>
          <p:cNvPr id="7" name="Symbol zastępczy numeru slajd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916BF46-3B80-4711-BFC2-ACE05E70E5FF}" type="slidenum">
              <a:rPr lang="pl-PL" smtClean="0"/>
              <a:pPr/>
              <a:t>‹#›</a:t>
            </a:fld>
            <a:endParaRPr lang="pl-PL"/>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bg>
      <p:bgRef idx="1002">
        <a:schemeClr val="bg2"/>
      </p:bgRef>
    </p:bg>
    <p:spTree>
      <p:nvGrpSpPr>
        <p:cNvPr id="1" name=""/>
        <p:cNvGrpSpPr/>
        <p:nvPr/>
      </p:nvGrpSpPr>
      <p:grpSpPr>
        <a:xfrm>
          <a:off x="0" y="0"/>
          <a:ext cx="0" cy="0"/>
          <a:chOff x="0" y="0"/>
          <a:chExt cx="0" cy="0"/>
        </a:xfrm>
      </p:grpSpPr>
      <p:sp>
        <p:nvSpPr>
          <p:cNvPr id="9" name="Tytuł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pl-PL" smtClean="0"/>
              <a:t>Kliknij, aby edytować styl</a:t>
            </a:r>
            <a:endParaRPr kumimoji="0" lang="en-US"/>
          </a:p>
        </p:txBody>
      </p:sp>
      <p:sp>
        <p:nvSpPr>
          <p:cNvPr id="17" name="Podtytuł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pl-PL" smtClean="0"/>
              <a:t>Kliknij, aby edytować styl wzorca podtytułu</a:t>
            </a:r>
            <a:endParaRPr kumimoji="0" lang="en-US"/>
          </a:p>
        </p:txBody>
      </p:sp>
      <p:sp>
        <p:nvSpPr>
          <p:cNvPr id="30" name="Symbol zastępczy daty 29"/>
          <p:cNvSpPr>
            <a:spLocks noGrp="1"/>
          </p:cNvSpPr>
          <p:nvPr>
            <p:ph type="dt" sz="half" idx="10"/>
          </p:nvPr>
        </p:nvSpPr>
        <p:spPr/>
        <p:txBody>
          <a:bodyPr/>
          <a:lstStyle/>
          <a:p>
            <a:fld id="{86522FB2-A312-4645-A4ED-70FAFA2F75E7}" type="datetimeFigureOut">
              <a:rPr lang="pl-PL" smtClean="0"/>
              <a:pPr/>
              <a:t>2016-04-18</a:t>
            </a:fld>
            <a:endParaRPr lang="pl-PL"/>
          </a:p>
        </p:txBody>
      </p:sp>
      <p:sp>
        <p:nvSpPr>
          <p:cNvPr id="19" name="Symbol zastępczy stopki 18"/>
          <p:cNvSpPr>
            <a:spLocks noGrp="1"/>
          </p:cNvSpPr>
          <p:nvPr>
            <p:ph type="ftr" sz="quarter" idx="11"/>
          </p:nvPr>
        </p:nvSpPr>
        <p:spPr/>
        <p:txBody>
          <a:bodyPr/>
          <a:lstStyle/>
          <a:p>
            <a:endParaRPr lang="pl-PL"/>
          </a:p>
        </p:txBody>
      </p:sp>
      <p:sp>
        <p:nvSpPr>
          <p:cNvPr id="27" name="Symbol zastępczy numeru slajdu 26"/>
          <p:cNvSpPr>
            <a:spLocks noGrp="1"/>
          </p:cNvSpPr>
          <p:nvPr>
            <p:ph type="sldNum" sz="quarter" idx="12"/>
          </p:nvPr>
        </p:nvSpPr>
        <p:spPr/>
        <p:txBody>
          <a:bodyPr/>
          <a:lstStyle/>
          <a:p>
            <a:fld id="{D472D5E9-ECC4-412E-8282-11EC37AAE84E}" type="slidenum">
              <a:rPr lang="pl-PL" smtClean="0"/>
              <a:pPr/>
              <a:t>‹#›</a:t>
            </a:fld>
            <a:endParaRPr lang="pl-PL"/>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kumimoji="0" lang="pl-PL" smtClean="0"/>
              <a:t>Kliknij, aby edytować styl</a:t>
            </a:r>
            <a:endParaRPr kumimoji="0" lang="en-US"/>
          </a:p>
        </p:txBody>
      </p:sp>
      <p:sp>
        <p:nvSpPr>
          <p:cNvPr id="3" name="Symbol zastępczy tytułu pionowego 2"/>
          <p:cNvSpPr>
            <a:spLocks noGrp="1"/>
          </p:cNvSpPr>
          <p:nvPr>
            <p:ph type="body" orient="vert" idx="1"/>
          </p:nvPr>
        </p:nvSpPr>
        <p:spPr/>
        <p:txBody>
          <a:bodyPr vert="eaVer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p:txBody>
          <a:bodyPr/>
          <a:lstStyle/>
          <a:p>
            <a:fld id="{86522FB2-A312-4645-A4ED-70FAFA2F75E7}" type="datetimeFigureOut">
              <a:rPr lang="pl-PL" smtClean="0"/>
              <a:pPr/>
              <a:t>2016-04-18</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D472D5E9-ECC4-412E-8282-11EC37AAE84E}" type="slidenum">
              <a:rPr lang="pl-PL" smtClean="0"/>
              <a:pPr/>
              <a:t>‹#›</a:t>
            </a:fld>
            <a:endParaRPr lang="pl-P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914401"/>
            <a:ext cx="2057400" cy="5211763"/>
          </a:xfrm>
        </p:spPr>
        <p:txBody>
          <a:bodyPr vert="eaVert"/>
          <a:lstStyle/>
          <a:p>
            <a:r>
              <a:rPr kumimoji="0" lang="pl-PL" smtClean="0"/>
              <a:t>Kliknij, aby edytować styl</a:t>
            </a:r>
            <a:endParaRPr kumimoji="0" lang="en-US"/>
          </a:p>
        </p:txBody>
      </p:sp>
      <p:sp>
        <p:nvSpPr>
          <p:cNvPr id="3" name="Symbol zastępczy tytułu pionowego 2"/>
          <p:cNvSpPr>
            <a:spLocks noGrp="1"/>
          </p:cNvSpPr>
          <p:nvPr>
            <p:ph type="body" orient="vert" idx="1"/>
          </p:nvPr>
        </p:nvSpPr>
        <p:spPr>
          <a:xfrm>
            <a:off x="457200" y="914401"/>
            <a:ext cx="6019800" cy="5211763"/>
          </a:xfrm>
        </p:spPr>
        <p:txBody>
          <a:bodyPr vert="eaVer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p:txBody>
          <a:bodyPr/>
          <a:lstStyle/>
          <a:p>
            <a:fld id="{86522FB2-A312-4645-A4ED-70FAFA2F75E7}" type="datetimeFigureOut">
              <a:rPr lang="pl-PL" smtClean="0"/>
              <a:pPr/>
              <a:t>2016-04-18</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D472D5E9-ECC4-412E-8282-11EC37AAE84E}" type="slidenum">
              <a:rPr lang="pl-PL" smtClean="0"/>
              <a:pPr/>
              <a:t>‹#›</a:t>
            </a:fld>
            <a:endParaRPr lang="pl-P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kumimoji="0" lang="pl-PL" smtClean="0"/>
              <a:t>Kliknij, aby edytować styl</a:t>
            </a:r>
            <a:endParaRPr kumimoji="0" lang="en-US"/>
          </a:p>
        </p:txBody>
      </p:sp>
      <p:sp>
        <p:nvSpPr>
          <p:cNvPr id="3" name="Symbol zastępczy zawartości 2"/>
          <p:cNvSpPr>
            <a:spLocks noGrp="1"/>
          </p:cNvSpPr>
          <p:nvPr>
            <p:ph idx="1"/>
          </p:nvPr>
        </p:nvSpPr>
        <p:spPr/>
        <p:txBody>
          <a:body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p:txBody>
          <a:bodyPr/>
          <a:lstStyle/>
          <a:p>
            <a:fld id="{86522FB2-A312-4645-A4ED-70FAFA2F75E7}" type="datetimeFigureOut">
              <a:rPr lang="pl-PL" smtClean="0"/>
              <a:pPr/>
              <a:t>2016-04-18</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D472D5E9-ECC4-412E-8282-11EC37AAE84E}" type="slidenum">
              <a:rPr lang="pl-PL" smtClean="0"/>
              <a:pPr/>
              <a:t>‹#›</a:t>
            </a:fld>
            <a:endParaRPr lang="pl-P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bg>
      <p:bgRef idx="1002">
        <a:schemeClr val="bg2"/>
      </p:bgRef>
    </p:bg>
    <p:spTree>
      <p:nvGrpSpPr>
        <p:cNvPr id="1" name=""/>
        <p:cNvGrpSpPr/>
        <p:nvPr/>
      </p:nvGrpSpPr>
      <p:grpSpPr>
        <a:xfrm>
          <a:off x="0" y="0"/>
          <a:ext cx="0" cy="0"/>
          <a:chOff x="0" y="0"/>
          <a:chExt cx="0" cy="0"/>
        </a:xfrm>
      </p:grpSpPr>
      <p:sp>
        <p:nvSpPr>
          <p:cNvPr id="2" name="Tytuł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pl-PL" smtClean="0"/>
              <a:t>Kliknij, aby edytować styl</a:t>
            </a:r>
            <a:endParaRPr kumimoji="0" lang="en-US"/>
          </a:p>
        </p:txBody>
      </p:sp>
      <p:sp>
        <p:nvSpPr>
          <p:cNvPr id="3" name="Symbol zastępczy tekstu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pl-PL" smtClean="0"/>
              <a:t>Kliknij, aby edytować style wzorca tekstu</a:t>
            </a:r>
          </a:p>
        </p:txBody>
      </p:sp>
      <p:sp>
        <p:nvSpPr>
          <p:cNvPr id="4" name="Symbol zastępczy daty 3"/>
          <p:cNvSpPr>
            <a:spLocks noGrp="1"/>
          </p:cNvSpPr>
          <p:nvPr>
            <p:ph type="dt" sz="half" idx="10"/>
          </p:nvPr>
        </p:nvSpPr>
        <p:spPr/>
        <p:txBody>
          <a:bodyPr/>
          <a:lstStyle/>
          <a:p>
            <a:fld id="{86522FB2-A312-4645-A4ED-70FAFA2F75E7}" type="datetimeFigureOut">
              <a:rPr lang="pl-PL" smtClean="0"/>
              <a:pPr/>
              <a:t>2016-04-18</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D472D5E9-ECC4-412E-8282-11EC37AAE84E}" type="slidenum">
              <a:rPr lang="pl-PL" smtClean="0"/>
              <a:pPr/>
              <a:t>‹#›</a:t>
            </a:fld>
            <a:endParaRPr lang="pl-PL"/>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a:xfrm>
            <a:off x="457200" y="704088"/>
            <a:ext cx="8229600" cy="1143000"/>
          </a:xfrm>
        </p:spPr>
        <p:txBody>
          <a:bodyPr/>
          <a:lstStyle/>
          <a:p>
            <a:r>
              <a:rPr kumimoji="0" lang="pl-PL" smtClean="0"/>
              <a:t>Kliknij, aby edytować styl</a:t>
            </a:r>
            <a:endParaRPr kumimoji="0" lang="en-US"/>
          </a:p>
        </p:txBody>
      </p:sp>
      <p:sp>
        <p:nvSpPr>
          <p:cNvPr id="3" name="Symbol zastępczy zawartości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zawartości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5" name="Symbol zastępczy daty 4"/>
          <p:cNvSpPr>
            <a:spLocks noGrp="1"/>
          </p:cNvSpPr>
          <p:nvPr>
            <p:ph type="dt" sz="half" idx="10"/>
          </p:nvPr>
        </p:nvSpPr>
        <p:spPr/>
        <p:txBody>
          <a:bodyPr/>
          <a:lstStyle/>
          <a:p>
            <a:fld id="{86522FB2-A312-4645-A4ED-70FAFA2F75E7}" type="datetimeFigureOut">
              <a:rPr lang="pl-PL" smtClean="0"/>
              <a:pPr/>
              <a:t>2016-04-18</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D472D5E9-ECC4-412E-8282-11EC37AAE84E}" type="slidenum">
              <a:rPr lang="pl-PL" smtClean="0"/>
              <a:pPr/>
              <a:t>‹#›</a:t>
            </a:fld>
            <a:endParaRPr lang="pl-P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a:xfrm>
            <a:off x="457200" y="704088"/>
            <a:ext cx="8229600" cy="1143000"/>
          </a:xfrm>
        </p:spPr>
        <p:txBody>
          <a:bodyPr tIns="45720" anchor="b"/>
          <a:lstStyle>
            <a:lvl1pPr>
              <a:defRPr/>
            </a:lvl1pPr>
          </a:lstStyle>
          <a:p>
            <a:r>
              <a:rPr kumimoji="0" lang="pl-PL" smtClean="0"/>
              <a:t>Kliknij, aby edytować styl</a:t>
            </a:r>
            <a:endParaRPr kumimoji="0" lang="en-US"/>
          </a:p>
        </p:txBody>
      </p:sp>
      <p:sp>
        <p:nvSpPr>
          <p:cNvPr id="3" name="Symbol zastępczy tekstu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pl-PL" smtClean="0"/>
              <a:t>Kliknij, aby edytować style wzorca tekstu</a:t>
            </a:r>
          </a:p>
        </p:txBody>
      </p:sp>
      <p:sp>
        <p:nvSpPr>
          <p:cNvPr id="4" name="Symbol zastępczy tekstu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pl-PL" smtClean="0"/>
              <a:t>Kliknij, aby edytować style wzorca tekstu</a:t>
            </a:r>
          </a:p>
        </p:txBody>
      </p:sp>
      <p:sp>
        <p:nvSpPr>
          <p:cNvPr id="5" name="Symbol zastępczy zawartości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6" name="Symbol zastępczy zawartości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7" name="Symbol zastępczy daty 6"/>
          <p:cNvSpPr>
            <a:spLocks noGrp="1"/>
          </p:cNvSpPr>
          <p:nvPr>
            <p:ph type="dt" sz="half" idx="10"/>
          </p:nvPr>
        </p:nvSpPr>
        <p:spPr/>
        <p:txBody>
          <a:bodyPr/>
          <a:lstStyle/>
          <a:p>
            <a:fld id="{86522FB2-A312-4645-A4ED-70FAFA2F75E7}" type="datetimeFigureOut">
              <a:rPr lang="pl-PL" smtClean="0"/>
              <a:pPr/>
              <a:t>2016-04-18</a:t>
            </a:fld>
            <a:endParaRPr lang="pl-PL"/>
          </a:p>
        </p:txBody>
      </p:sp>
      <p:sp>
        <p:nvSpPr>
          <p:cNvPr id="8" name="Symbol zastępczy stopki 7"/>
          <p:cNvSpPr>
            <a:spLocks noGrp="1"/>
          </p:cNvSpPr>
          <p:nvPr>
            <p:ph type="ftr" sz="quarter" idx="11"/>
          </p:nvPr>
        </p:nvSpPr>
        <p:spPr/>
        <p:txBody>
          <a:bodyPr/>
          <a:lstStyle/>
          <a:p>
            <a:endParaRPr lang="pl-PL"/>
          </a:p>
        </p:txBody>
      </p:sp>
      <p:sp>
        <p:nvSpPr>
          <p:cNvPr id="9" name="Symbol zastępczy numeru slajdu 8"/>
          <p:cNvSpPr>
            <a:spLocks noGrp="1"/>
          </p:cNvSpPr>
          <p:nvPr>
            <p:ph type="sldNum" sz="quarter" idx="12"/>
          </p:nvPr>
        </p:nvSpPr>
        <p:spPr/>
        <p:txBody>
          <a:bodyPr/>
          <a:lstStyle/>
          <a:p>
            <a:fld id="{D472D5E9-ECC4-412E-8282-11EC37AAE84E}" type="slidenum">
              <a:rPr lang="pl-PL" smtClean="0"/>
              <a:pPr/>
              <a:t>‹#›</a:t>
            </a:fld>
            <a:endParaRPr lang="pl-P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pl-PL" smtClean="0"/>
              <a:t>Kliknij, aby edytować styl</a:t>
            </a:r>
            <a:endParaRPr kumimoji="0" lang="en-US"/>
          </a:p>
        </p:txBody>
      </p:sp>
      <p:sp>
        <p:nvSpPr>
          <p:cNvPr id="3" name="Symbol zastępczy daty 2"/>
          <p:cNvSpPr>
            <a:spLocks noGrp="1"/>
          </p:cNvSpPr>
          <p:nvPr>
            <p:ph type="dt" sz="half" idx="10"/>
          </p:nvPr>
        </p:nvSpPr>
        <p:spPr/>
        <p:txBody>
          <a:bodyPr/>
          <a:lstStyle/>
          <a:p>
            <a:fld id="{86522FB2-A312-4645-A4ED-70FAFA2F75E7}" type="datetimeFigureOut">
              <a:rPr lang="pl-PL" smtClean="0"/>
              <a:pPr/>
              <a:t>2016-04-18</a:t>
            </a:fld>
            <a:endParaRPr lang="pl-PL"/>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D472D5E9-ECC4-412E-8282-11EC37AAE84E}" type="slidenum">
              <a:rPr lang="pl-PL" smtClean="0"/>
              <a:pPr/>
              <a:t>‹#›</a:t>
            </a:fld>
            <a:endParaRPr lang="pl-P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86522FB2-A312-4645-A4ED-70FAFA2F75E7}" type="datetimeFigureOut">
              <a:rPr lang="pl-PL" smtClean="0"/>
              <a:pPr/>
              <a:t>2016-04-18</a:t>
            </a:fld>
            <a:endParaRPr lang="pl-PL"/>
          </a:p>
        </p:txBody>
      </p:sp>
      <p:sp>
        <p:nvSpPr>
          <p:cNvPr id="3" name="Symbol zastępczy stopki 2"/>
          <p:cNvSpPr>
            <a:spLocks noGrp="1"/>
          </p:cNvSpPr>
          <p:nvPr>
            <p:ph type="ftr" sz="quarter" idx="11"/>
          </p:nvPr>
        </p:nvSpPr>
        <p:spPr/>
        <p:txBody>
          <a:bodyPr/>
          <a:lstStyle/>
          <a:p>
            <a:endParaRPr lang="pl-PL"/>
          </a:p>
        </p:txBody>
      </p:sp>
      <p:sp>
        <p:nvSpPr>
          <p:cNvPr id="4" name="Symbol zastępczy numeru slajdu 3"/>
          <p:cNvSpPr>
            <a:spLocks noGrp="1"/>
          </p:cNvSpPr>
          <p:nvPr>
            <p:ph type="sldNum" sz="quarter" idx="12"/>
          </p:nvPr>
        </p:nvSpPr>
        <p:spPr/>
        <p:txBody>
          <a:bodyPr/>
          <a:lstStyle/>
          <a:p>
            <a:fld id="{D472D5E9-ECC4-412E-8282-11EC37AAE84E}" type="slidenum">
              <a:rPr lang="pl-PL" smtClean="0"/>
              <a:pPr/>
              <a:t>‹#›</a:t>
            </a:fld>
            <a:endParaRPr lang="pl-P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pl-PL" smtClean="0"/>
              <a:t>Kliknij, aby edytować styl</a:t>
            </a:r>
            <a:endParaRPr kumimoji="0" lang="en-US"/>
          </a:p>
        </p:txBody>
      </p:sp>
      <p:sp>
        <p:nvSpPr>
          <p:cNvPr id="3" name="Symbol zastępczy tekstu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pl-PL" smtClean="0"/>
              <a:t>Kliknij, aby edytować style wzorca tekstu</a:t>
            </a:r>
          </a:p>
        </p:txBody>
      </p:sp>
      <p:sp>
        <p:nvSpPr>
          <p:cNvPr id="4" name="Symbol zastępczy zawartości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5" name="Symbol zastępczy daty 4"/>
          <p:cNvSpPr>
            <a:spLocks noGrp="1"/>
          </p:cNvSpPr>
          <p:nvPr>
            <p:ph type="dt" sz="half" idx="10"/>
          </p:nvPr>
        </p:nvSpPr>
        <p:spPr/>
        <p:txBody>
          <a:bodyPr/>
          <a:lstStyle/>
          <a:p>
            <a:fld id="{86522FB2-A312-4645-A4ED-70FAFA2F75E7}" type="datetimeFigureOut">
              <a:rPr lang="pl-PL" smtClean="0"/>
              <a:pPr/>
              <a:t>2016-04-18</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D472D5E9-ECC4-412E-8282-11EC37AAE84E}" type="slidenum">
              <a:rPr lang="pl-PL" smtClean="0"/>
              <a:pPr/>
              <a:t>‹#›</a:t>
            </a:fld>
            <a:endParaRPr lang="pl-P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az z podpisem">
    <p:spTree>
      <p:nvGrpSpPr>
        <p:cNvPr id="1" name=""/>
        <p:cNvGrpSpPr/>
        <p:nvPr/>
      </p:nvGrpSpPr>
      <p:grpSpPr>
        <a:xfrm>
          <a:off x="0" y="0"/>
          <a:ext cx="0" cy="0"/>
          <a:chOff x="0" y="0"/>
          <a:chExt cx="0" cy="0"/>
        </a:xfrm>
      </p:grpSpPr>
      <p:sp>
        <p:nvSpPr>
          <p:cNvPr id="9" name="Prostokąt ze ściętym i zaokrąglonym rogiem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Trójkąt prostokątny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ytuł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pl-PL" smtClean="0"/>
              <a:t>Kliknij, aby edytować styl</a:t>
            </a:r>
            <a:endParaRPr kumimoji="0" lang="en-US"/>
          </a:p>
        </p:txBody>
      </p:sp>
      <p:sp>
        <p:nvSpPr>
          <p:cNvPr id="4" name="Symbol zastępczy tekstu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pl-PL" smtClean="0"/>
              <a:t>Kliknij, aby edytować style wzorca tekstu</a:t>
            </a:r>
          </a:p>
        </p:txBody>
      </p:sp>
      <p:sp>
        <p:nvSpPr>
          <p:cNvPr id="5" name="Symbol zastępczy daty 4"/>
          <p:cNvSpPr>
            <a:spLocks noGrp="1"/>
          </p:cNvSpPr>
          <p:nvPr>
            <p:ph type="dt" sz="half" idx="10"/>
          </p:nvPr>
        </p:nvSpPr>
        <p:spPr/>
        <p:txBody>
          <a:bodyPr/>
          <a:lstStyle/>
          <a:p>
            <a:fld id="{86522FB2-A312-4645-A4ED-70FAFA2F75E7}" type="datetimeFigureOut">
              <a:rPr lang="pl-PL" smtClean="0"/>
              <a:pPr/>
              <a:t>2016-04-18</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a:xfrm>
            <a:off x="8077200" y="6356350"/>
            <a:ext cx="609600" cy="365125"/>
          </a:xfrm>
        </p:spPr>
        <p:txBody>
          <a:bodyPr/>
          <a:lstStyle/>
          <a:p>
            <a:fld id="{D472D5E9-ECC4-412E-8282-11EC37AAE84E}" type="slidenum">
              <a:rPr lang="pl-PL" smtClean="0"/>
              <a:pPr/>
              <a:t>‹#›</a:t>
            </a:fld>
            <a:endParaRPr lang="pl-PL"/>
          </a:p>
        </p:txBody>
      </p:sp>
      <p:sp>
        <p:nvSpPr>
          <p:cNvPr id="3" name="Symbol zastępczy obrazu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pl-PL" smtClean="0"/>
              <a:t>Kliknij ikonę, aby dodać obraz</a:t>
            </a:r>
            <a:endParaRPr kumimoji="0" lang="en-US" dirty="0"/>
          </a:p>
        </p:txBody>
      </p:sp>
      <p:sp>
        <p:nvSpPr>
          <p:cNvPr id="10" name="Dowolny kształt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Dowolny kształt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Dowolny kształt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Dowolny kształt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Symbol zastępczy tytułu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pl-PL" smtClean="0"/>
              <a:t>Kliknij, aby edytować styl</a:t>
            </a:r>
            <a:endParaRPr kumimoji="0" lang="en-US"/>
          </a:p>
        </p:txBody>
      </p:sp>
      <p:sp>
        <p:nvSpPr>
          <p:cNvPr id="30" name="Symbol zastępczy tekstu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pl-PL" smtClean="0"/>
              <a:t>Kliknij, aby edytować style wzorca tekstu</a:t>
            </a:r>
          </a:p>
          <a:p>
            <a:pPr lvl="1" eaLnBrk="1" latinLnBrk="0" hangingPunct="1"/>
            <a:r>
              <a:rPr kumimoji="0" lang="pl-PL" smtClean="0"/>
              <a:t>Drugi poziom</a:t>
            </a:r>
          </a:p>
          <a:p>
            <a:pPr lvl="2" eaLnBrk="1" latinLnBrk="0" hangingPunct="1"/>
            <a:r>
              <a:rPr kumimoji="0" lang="pl-PL" smtClean="0"/>
              <a:t>Trzeci poziom</a:t>
            </a:r>
          </a:p>
          <a:p>
            <a:pPr lvl="3" eaLnBrk="1" latinLnBrk="0" hangingPunct="1"/>
            <a:r>
              <a:rPr kumimoji="0" lang="pl-PL" smtClean="0"/>
              <a:t>Czwarty poziom</a:t>
            </a:r>
          </a:p>
          <a:p>
            <a:pPr lvl="4" eaLnBrk="1" latinLnBrk="0" hangingPunct="1"/>
            <a:r>
              <a:rPr kumimoji="0" lang="pl-PL" smtClean="0"/>
              <a:t>Piąty poziom</a:t>
            </a:r>
            <a:endParaRPr kumimoji="0" lang="en-US"/>
          </a:p>
        </p:txBody>
      </p:sp>
      <p:sp>
        <p:nvSpPr>
          <p:cNvPr id="10" name="Symbol zastępczy daty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86522FB2-A312-4645-A4ED-70FAFA2F75E7}" type="datetimeFigureOut">
              <a:rPr lang="pl-PL" smtClean="0"/>
              <a:pPr/>
              <a:t>2016-04-18</a:t>
            </a:fld>
            <a:endParaRPr lang="pl-PL"/>
          </a:p>
        </p:txBody>
      </p:sp>
      <p:sp>
        <p:nvSpPr>
          <p:cNvPr id="22" name="Symbol zastępczy stopki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pl-PL"/>
          </a:p>
        </p:txBody>
      </p:sp>
      <p:sp>
        <p:nvSpPr>
          <p:cNvPr id="18" name="Symbol zastępczy numeru slajdu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D472D5E9-ECC4-412E-8282-11EC37AAE84E}" type="slidenum">
              <a:rPr lang="pl-PL" smtClean="0"/>
              <a:pPr/>
              <a:t>‹#›</a:t>
            </a:fld>
            <a:endParaRPr lang="pl-PL"/>
          </a:p>
        </p:txBody>
      </p:sp>
      <p:grpSp>
        <p:nvGrpSpPr>
          <p:cNvPr id="2" name="Grupa 1"/>
          <p:cNvGrpSpPr/>
          <p:nvPr/>
        </p:nvGrpSpPr>
        <p:grpSpPr>
          <a:xfrm>
            <a:off x="-19017" y="202408"/>
            <a:ext cx="9180548" cy="649224"/>
            <a:chOff x="-19045" y="216550"/>
            <a:chExt cx="9180548" cy="649224"/>
          </a:xfrm>
        </p:grpSpPr>
        <p:sp>
          <p:nvSpPr>
            <p:cNvPr id="12" name="Dowolny kształt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Dowolny kształt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image" Target="../media/image3.jpeg"/><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openxmlformats.org/officeDocument/2006/relationships/hyperlink" Target="https://en.wikipedia.org/wiki/Temperate_rainforest" TargetMode="External"/><Relationship Id="rId3" Type="http://schemas.openxmlformats.org/officeDocument/2006/relationships/hyperlink" Target="https://en.wikipedia.org/wiki/Weather" TargetMode="External"/><Relationship Id="rId7" Type="http://schemas.openxmlformats.org/officeDocument/2006/relationships/hyperlink" Target="https://en.wikipedia.org/wiki/Temperate_deciduous_forest" TargetMode="External"/><Relationship Id="rId2" Type="http://schemas.openxmlformats.org/officeDocument/2006/relationships/hyperlink" Target="https://en.wikipedia.org/wiki/Temperate" TargetMode="External"/><Relationship Id="rId1" Type="http://schemas.openxmlformats.org/officeDocument/2006/relationships/slideLayout" Target="../slideLayouts/slideLayout1.xml"/><Relationship Id="rId6" Type="http://schemas.openxmlformats.org/officeDocument/2006/relationships/hyperlink" Target="https://en.wikipedia.org/wiki/Temperate_broadleaf_and_mixed_forests" TargetMode="External"/><Relationship Id="rId5" Type="http://schemas.openxmlformats.org/officeDocument/2006/relationships/hyperlink" Target="https://en.wikipedia.org/wiki/Conifers" TargetMode="External"/><Relationship Id="rId4" Type="http://schemas.openxmlformats.org/officeDocument/2006/relationships/hyperlink" Target="https://en.wikipedia.org/wiki/Temperate_coniferous_forest" TargetMode="External"/><Relationship Id="rId9" Type="http://schemas.openxmlformats.org/officeDocument/2006/relationships/hyperlink" Target="https://en.wikipedia.org/wiki/Rainfal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785786" y="214290"/>
            <a:ext cx="7851648" cy="1828800"/>
          </a:xfrm>
        </p:spPr>
        <p:txBody>
          <a:bodyPr/>
          <a:lstStyle/>
          <a:p>
            <a:pPr algn="ctr"/>
            <a:r>
              <a:rPr lang="pl-PL" dirty="0" smtClean="0"/>
              <a:t>What </a:t>
            </a:r>
            <a:r>
              <a:rPr lang="pl-PL" dirty="0" err="1" smtClean="0"/>
              <a:t>gives</a:t>
            </a:r>
            <a:r>
              <a:rPr lang="pl-PL" dirty="0" smtClean="0"/>
              <a:t> </a:t>
            </a:r>
            <a:r>
              <a:rPr lang="pl-PL" dirty="0" err="1" smtClean="0"/>
              <a:t>forests</a:t>
            </a:r>
            <a:r>
              <a:rPr lang="pl-PL" dirty="0" smtClean="0"/>
              <a:t> ?</a:t>
            </a:r>
            <a:endParaRPr lang="pl-PL" dirty="0"/>
          </a:p>
        </p:txBody>
      </p:sp>
      <p:sp>
        <p:nvSpPr>
          <p:cNvPr id="4" name="pole tekstowe 3"/>
          <p:cNvSpPr txBox="1"/>
          <p:nvPr/>
        </p:nvSpPr>
        <p:spPr>
          <a:xfrm>
            <a:off x="357158" y="2786058"/>
            <a:ext cx="8786842" cy="954107"/>
          </a:xfrm>
          <a:prstGeom prst="rect">
            <a:avLst/>
          </a:prstGeom>
          <a:noFill/>
        </p:spPr>
        <p:txBody>
          <a:bodyPr wrap="square" rtlCol="0">
            <a:spAutoFit/>
          </a:bodyPr>
          <a:lstStyle/>
          <a:p>
            <a:pPr algn="ctr"/>
            <a:r>
              <a:rPr lang="pl-PL" sz="2800" dirty="0" smtClean="0"/>
              <a:t>„</a:t>
            </a:r>
            <a:r>
              <a:rPr lang="pl-PL" sz="2800" dirty="0" err="1" smtClean="0"/>
              <a:t>Forests</a:t>
            </a:r>
            <a:r>
              <a:rPr lang="pl-PL" sz="2800" dirty="0" smtClean="0"/>
              <a:t> </a:t>
            </a:r>
            <a:r>
              <a:rPr lang="pl-PL" sz="2800" dirty="0" err="1" smtClean="0"/>
              <a:t>in</a:t>
            </a:r>
            <a:r>
              <a:rPr lang="pl-PL" sz="2800" dirty="0" smtClean="0"/>
              <a:t> Poland and Europe. </a:t>
            </a:r>
          </a:p>
          <a:p>
            <a:pPr algn="ctr"/>
            <a:r>
              <a:rPr lang="pl-PL" sz="2800" dirty="0" err="1" smtClean="0"/>
              <a:t>Characteristics</a:t>
            </a:r>
            <a:r>
              <a:rPr lang="pl-PL" sz="2800" dirty="0" smtClean="0"/>
              <a:t> and management”</a:t>
            </a:r>
            <a:endParaRPr lang="pl-PL" sz="28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428596" y="1214422"/>
            <a:ext cx="8062912" cy="1470025"/>
          </a:xfrm>
        </p:spPr>
        <p:txBody>
          <a:bodyPr>
            <a:normAutofit fontScale="90000"/>
          </a:bodyPr>
          <a:lstStyle/>
          <a:p>
            <a:pPr algn="ctr"/>
            <a:r>
              <a:rPr lang="pl-PL" dirty="0" err="1" smtClean="0"/>
              <a:t>Sonian</a:t>
            </a:r>
            <a:r>
              <a:rPr lang="pl-PL" dirty="0" smtClean="0"/>
              <a:t> Forest</a:t>
            </a:r>
            <a:br>
              <a:rPr lang="pl-PL" dirty="0" smtClean="0"/>
            </a:br>
            <a:endParaRPr lang="pl-PL" dirty="0"/>
          </a:p>
        </p:txBody>
      </p:sp>
      <p:sp>
        <p:nvSpPr>
          <p:cNvPr id="4" name="Podtytuł 3"/>
          <p:cNvSpPr>
            <a:spLocks noGrp="1"/>
          </p:cNvSpPr>
          <p:nvPr>
            <p:ph type="subTitle" idx="1"/>
          </p:nvPr>
        </p:nvSpPr>
        <p:spPr/>
        <p:txBody>
          <a:bodyPr>
            <a:noAutofit/>
          </a:bodyPr>
          <a:lstStyle/>
          <a:p>
            <a:pPr algn="ctr"/>
            <a:r>
              <a:rPr lang="en-US" sz="2800" dirty="0" smtClean="0">
                <a:solidFill>
                  <a:srgbClr val="92D050"/>
                </a:solidFill>
              </a:rPr>
              <a:t>The </a:t>
            </a:r>
            <a:r>
              <a:rPr lang="en-US" sz="2800" dirty="0" err="1" smtClean="0">
                <a:solidFill>
                  <a:srgbClr val="92D050"/>
                </a:solidFill>
              </a:rPr>
              <a:t>Sonian</a:t>
            </a:r>
            <a:r>
              <a:rPr lang="en-US" sz="2800" dirty="0" smtClean="0">
                <a:solidFill>
                  <a:srgbClr val="92D050"/>
                </a:solidFill>
              </a:rPr>
              <a:t> Forest is a remnant of the centuries-old Silva </a:t>
            </a:r>
            <a:r>
              <a:rPr lang="en-US" sz="2800" dirty="0" err="1" smtClean="0">
                <a:solidFill>
                  <a:srgbClr val="92D050"/>
                </a:solidFill>
              </a:rPr>
              <a:t>Carbonaria</a:t>
            </a:r>
            <a:r>
              <a:rPr lang="en-US" sz="2800" dirty="0" smtClean="0">
                <a:solidFill>
                  <a:srgbClr val="92D050"/>
                </a:solidFill>
              </a:rPr>
              <a:t>  (“ Charcoal Forest”), just like the </a:t>
            </a:r>
            <a:r>
              <a:rPr lang="en-US" sz="2800" dirty="0" err="1" smtClean="0">
                <a:solidFill>
                  <a:srgbClr val="92D050"/>
                </a:solidFill>
              </a:rPr>
              <a:t>Hallerbos</a:t>
            </a:r>
            <a:r>
              <a:rPr lang="en-US" sz="2800" dirty="0" smtClean="0">
                <a:solidFill>
                  <a:srgbClr val="92D050"/>
                </a:solidFill>
              </a:rPr>
              <a:t>, the </a:t>
            </a:r>
            <a:r>
              <a:rPr lang="en-US" sz="2800" dirty="0" err="1" smtClean="0">
                <a:solidFill>
                  <a:srgbClr val="92D050"/>
                </a:solidFill>
              </a:rPr>
              <a:t>Meerdaalwoud</a:t>
            </a:r>
            <a:r>
              <a:rPr lang="en-US" sz="2800" dirty="0" smtClean="0">
                <a:solidFill>
                  <a:srgbClr val="92D050"/>
                </a:solidFill>
              </a:rPr>
              <a:t> and the other Brabant forests. In the time of the Romans, the Silva </a:t>
            </a:r>
            <a:r>
              <a:rPr lang="en-US" sz="2800" dirty="0" err="1" smtClean="0">
                <a:solidFill>
                  <a:srgbClr val="92D050"/>
                </a:solidFill>
              </a:rPr>
              <a:t>Carbonaria</a:t>
            </a:r>
            <a:r>
              <a:rPr lang="en-US" sz="2800" dirty="0" smtClean="0">
                <a:solidFill>
                  <a:srgbClr val="92D050"/>
                </a:solidFill>
              </a:rPr>
              <a:t> extended from the banks of the Rhine and </a:t>
            </a:r>
            <a:r>
              <a:rPr lang="en-US" sz="2800" dirty="0" err="1" smtClean="0">
                <a:solidFill>
                  <a:srgbClr val="92D050"/>
                </a:solidFill>
              </a:rPr>
              <a:t>Moselle</a:t>
            </a:r>
            <a:r>
              <a:rPr lang="en-US" sz="2800" dirty="0" smtClean="0">
                <a:solidFill>
                  <a:srgbClr val="92D050"/>
                </a:solidFill>
              </a:rPr>
              <a:t> all the way to the North Sea.</a:t>
            </a:r>
            <a:endParaRPr lang="pl-PL" sz="2800" dirty="0">
              <a:solidFill>
                <a:srgbClr val="92D050"/>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571472" y="214290"/>
            <a:ext cx="8062912" cy="1470025"/>
          </a:xfrm>
        </p:spPr>
        <p:txBody>
          <a:bodyPr>
            <a:normAutofit fontScale="90000"/>
          </a:bodyPr>
          <a:lstStyle/>
          <a:p>
            <a:pPr algn="ctr"/>
            <a:r>
              <a:rPr lang="pl-PL" dirty="0" smtClean="0"/>
              <a:t>Animals &amp; </a:t>
            </a:r>
            <a:r>
              <a:rPr lang="pl-PL" dirty="0" err="1" smtClean="0"/>
              <a:t>Plants</a:t>
            </a:r>
            <a:r>
              <a:rPr lang="pl-PL" dirty="0" smtClean="0"/>
              <a:t/>
            </a:r>
            <a:br>
              <a:rPr lang="pl-PL" dirty="0" smtClean="0"/>
            </a:br>
            <a:endParaRPr lang="pl-PL" dirty="0"/>
          </a:p>
        </p:txBody>
      </p:sp>
      <p:sp>
        <p:nvSpPr>
          <p:cNvPr id="3" name="Podtytuł 2"/>
          <p:cNvSpPr>
            <a:spLocks noGrp="1"/>
          </p:cNvSpPr>
          <p:nvPr>
            <p:ph type="subTitle" idx="1"/>
          </p:nvPr>
        </p:nvSpPr>
        <p:spPr>
          <a:xfrm>
            <a:off x="500034" y="1357298"/>
            <a:ext cx="8062912" cy="1752600"/>
          </a:xfrm>
        </p:spPr>
        <p:txBody>
          <a:bodyPr>
            <a:noAutofit/>
          </a:bodyPr>
          <a:lstStyle/>
          <a:p>
            <a:pPr algn="ctr"/>
            <a:r>
              <a:rPr lang="en-US" sz="2500" dirty="0" smtClean="0">
                <a:solidFill>
                  <a:srgbClr val="92D050"/>
                </a:solidFill>
              </a:rPr>
              <a:t>The </a:t>
            </a:r>
            <a:r>
              <a:rPr lang="en-US" sz="2500" dirty="0" err="1" smtClean="0">
                <a:solidFill>
                  <a:srgbClr val="92D050"/>
                </a:solidFill>
              </a:rPr>
              <a:t>Sonian</a:t>
            </a:r>
            <a:r>
              <a:rPr lang="en-US" sz="2500" dirty="0" smtClean="0">
                <a:solidFill>
                  <a:srgbClr val="92D050"/>
                </a:solidFill>
              </a:rPr>
              <a:t> Forest teems with special animals and plants. Those deserve a place on this website. The category ‘Animals and plants’ gives you a glimpse into the world of the most striking species of the forest. This category is dynamic and is constantly growing based on input by naturalists, forest managers/administrators, foresters and visitors to the forest. Are you at home in the world of flora and fauna? Would you like to contribute to </a:t>
            </a:r>
            <a:r>
              <a:rPr lang="en-US" sz="2500" dirty="0" err="1" smtClean="0">
                <a:solidFill>
                  <a:srgbClr val="92D050"/>
                </a:solidFill>
              </a:rPr>
              <a:t>publicising</a:t>
            </a:r>
            <a:r>
              <a:rPr lang="en-US" sz="2500" dirty="0" smtClean="0">
                <a:solidFill>
                  <a:srgbClr val="92D050"/>
                </a:solidFill>
              </a:rPr>
              <a:t> the rich biodiversity of the forest all over the world? Then e-mail info[at]</a:t>
            </a:r>
            <a:r>
              <a:rPr lang="en-US" sz="2500" dirty="0" err="1" smtClean="0">
                <a:solidFill>
                  <a:srgbClr val="92D050"/>
                </a:solidFill>
              </a:rPr>
              <a:t>zonienwoud.be</a:t>
            </a:r>
            <a:r>
              <a:rPr lang="en-US" sz="2500" dirty="0" smtClean="0">
                <a:solidFill>
                  <a:srgbClr val="92D050"/>
                </a:solidFill>
              </a:rPr>
              <a:t> or info[at]foret-de-soignes.be without delay!</a:t>
            </a:r>
            <a:endParaRPr lang="pl-PL" sz="2500" dirty="0">
              <a:solidFill>
                <a:srgbClr val="92D050"/>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357158" y="0"/>
            <a:ext cx="8062912" cy="1470025"/>
          </a:xfrm>
        </p:spPr>
        <p:txBody>
          <a:bodyPr/>
          <a:lstStyle/>
          <a:p>
            <a:pPr algn="ctr"/>
            <a:r>
              <a:rPr lang="pl-PL" dirty="0" err="1" smtClean="0"/>
              <a:t>Mammals</a:t>
            </a:r>
            <a:endParaRPr lang="pl-PL" dirty="0"/>
          </a:p>
        </p:txBody>
      </p:sp>
      <p:sp>
        <p:nvSpPr>
          <p:cNvPr id="3" name="Podtytuł 2"/>
          <p:cNvSpPr>
            <a:spLocks noGrp="1"/>
          </p:cNvSpPr>
          <p:nvPr>
            <p:ph type="subTitle" idx="1"/>
          </p:nvPr>
        </p:nvSpPr>
        <p:spPr>
          <a:xfrm>
            <a:off x="540544" y="2250280"/>
            <a:ext cx="8062912" cy="3964802"/>
          </a:xfrm>
        </p:spPr>
        <p:txBody>
          <a:bodyPr>
            <a:normAutofit fontScale="70000" lnSpcReduction="20000"/>
          </a:bodyPr>
          <a:lstStyle/>
          <a:p>
            <a:pPr algn="ctr"/>
            <a:r>
              <a:rPr lang="en-US" sz="4000" dirty="0" smtClean="0">
                <a:solidFill>
                  <a:srgbClr val="92D050"/>
                </a:solidFill>
              </a:rPr>
              <a:t>No </a:t>
            </a:r>
            <a:r>
              <a:rPr lang="en-US" sz="4000" dirty="0" smtClean="0">
                <a:solidFill>
                  <a:srgbClr val="92D050"/>
                </a:solidFill>
              </a:rPr>
              <a:t>less than 46 species of mammal have lived in the </a:t>
            </a:r>
            <a:r>
              <a:rPr lang="en-US" sz="4000" dirty="0" err="1" smtClean="0">
                <a:solidFill>
                  <a:srgbClr val="92D050"/>
                </a:solidFill>
              </a:rPr>
              <a:t>Sonian</a:t>
            </a:r>
            <a:r>
              <a:rPr lang="en-US" sz="4000" dirty="0" smtClean="0">
                <a:solidFill>
                  <a:srgbClr val="92D050"/>
                </a:solidFill>
              </a:rPr>
              <a:t> Forest. We say ‘lived’, because since 1842 seven of these species of mammal have disappeared from the forest. The brown bear disappeared in the year 1000; the wolf in around 1810. The red deer was last seen around 1900. The boar was thought to have been extinct since 1957 but in 2006 new specimens were discovered roaming the wood. The last ones to have exited the stage some ten years ago were the badger, the hare and the hazel dormouse.</a:t>
            </a:r>
          </a:p>
          <a:p>
            <a:pPr algn="ctr"/>
            <a:endParaRPr lang="pl-PL"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571472" y="785794"/>
            <a:ext cx="8229600" cy="804052"/>
          </a:xfrm>
        </p:spPr>
        <p:txBody>
          <a:bodyPr>
            <a:normAutofit fontScale="90000"/>
          </a:bodyPr>
          <a:lstStyle/>
          <a:p>
            <a:r>
              <a:rPr lang="pl-PL" b="1" dirty="0" err="1" smtClean="0">
                <a:solidFill>
                  <a:schemeClr val="accent5"/>
                </a:solidFill>
              </a:rPr>
              <a:t>Bats—furry</a:t>
            </a:r>
            <a:r>
              <a:rPr lang="pl-PL" b="1" dirty="0" smtClean="0">
                <a:solidFill>
                  <a:schemeClr val="accent5"/>
                </a:solidFill>
              </a:rPr>
              <a:t> </a:t>
            </a:r>
            <a:r>
              <a:rPr lang="pl-PL" b="1" dirty="0" err="1" smtClean="0">
                <a:solidFill>
                  <a:schemeClr val="accent5"/>
                </a:solidFill>
              </a:rPr>
              <a:t>flutterers</a:t>
            </a:r>
            <a:r>
              <a:rPr lang="pl-PL" dirty="0" smtClean="0"/>
              <a:t/>
            </a:r>
            <a:br>
              <a:rPr lang="pl-PL" dirty="0" smtClean="0"/>
            </a:br>
            <a:endParaRPr lang="pl-PL" dirty="0"/>
          </a:p>
        </p:txBody>
      </p:sp>
      <p:sp>
        <p:nvSpPr>
          <p:cNvPr id="3" name="Symbol zastępczy zawartości 2"/>
          <p:cNvSpPr>
            <a:spLocks noGrp="1"/>
          </p:cNvSpPr>
          <p:nvPr>
            <p:ph idx="1"/>
          </p:nvPr>
        </p:nvSpPr>
        <p:spPr>
          <a:xfrm>
            <a:off x="357158" y="1357298"/>
            <a:ext cx="4471990" cy="4572000"/>
          </a:xfrm>
        </p:spPr>
        <p:txBody>
          <a:bodyPr>
            <a:normAutofit fontScale="70000" lnSpcReduction="20000"/>
          </a:bodyPr>
          <a:lstStyle/>
          <a:p>
            <a:r>
              <a:rPr lang="en-US" dirty="0" smtClean="0">
                <a:solidFill>
                  <a:srgbClr val="92D050"/>
                </a:solidFill>
              </a:rPr>
              <a:t>Among the 39 mammals that live in the </a:t>
            </a:r>
            <a:r>
              <a:rPr lang="en-US" dirty="0" err="1" smtClean="0">
                <a:solidFill>
                  <a:srgbClr val="92D050"/>
                </a:solidFill>
              </a:rPr>
              <a:t>Sonian</a:t>
            </a:r>
            <a:r>
              <a:rPr lang="en-US" dirty="0" smtClean="0">
                <a:solidFill>
                  <a:srgbClr val="92D050"/>
                </a:solidFill>
              </a:rPr>
              <a:t> Forest today, fourteen of these are different varieties of bat. That is impressive, because there are only eighteen varieties in the whole of Belgium. This abundance can be explained by the great biological value of the forest and the suitable hunting grounds along its perimeter, especially above and around the pond-river </a:t>
            </a:r>
            <a:r>
              <a:rPr lang="en-US" i="1" dirty="0" smtClean="0">
                <a:solidFill>
                  <a:srgbClr val="92D050"/>
                </a:solidFill>
              </a:rPr>
              <a:t>complex</a:t>
            </a:r>
            <a:r>
              <a:rPr lang="en-US" dirty="0" smtClean="0">
                <a:solidFill>
                  <a:srgbClr val="92D050"/>
                </a:solidFill>
              </a:rPr>
              <a:t> of the </a:t>
            </a:r>
            <a:r>
              <a:rPr lang="en-US" i="1" dirty="0" err="1" smtClean="0">
                <a:solidFill>
                  <a:srgbClr val="92D050"/>
                </a:solidFill>
              </a:rPr>
              <a:t>Woluwe</a:t>
            </a:r>
            <a:r>
              <a:rPr lang="en-US" dirty="0" smtClean="0">
                <a:solidFill>
                  <a:srgbClr val="92D050"/>
                </a:solidFill>
              </a:rPr>
              <a:t>. The same is true of the area surrounding the lagoons of the </a:t>
            </a:r>
            <a:r>
              <a:rPr lang="en-US" dirty="0" err="1" smtClean="0">
                <a:solidFill>
                  <a:srgbClr val="92D050"/>
                </a:solidFill>
              </a:rPr>
              <a:t>IJse</a:t>
            </a:r>
            <a:r>
              <a:rPr lang="en-US" dirty="0" smtClean="0">
                <a:solidFill>
                  <a:srgbClr val="92D050"/>
                </a:solidFill>
              </a:rPr>
              <a:t>. The plains, with their shrubs and brushwood, in the open areas of the forest are also important hunting terrains. In addition to that, the bats prize the numerous dead trees in the forest reservations, for example, as places of shelter.</a:t>
            </a:r>
            <a:endParaRPr lang="pl-PL" dirty="0">
              <a:solidFill>
                <a:srgbClr val="92D050"/>
              </a:solidFill>
            </a:endParaRPr>
          </a:p>
        </p:txBody>
      </p:sp>
      <p:pic>
        <p:nvPicPr>
          <p:cNvPr id="4" name="Obraz 3" descr="dwergvleermuis.jpg"/>
          <p:cNvPicPr>
            <a:picLocks noChangeAspect="1"/>
          </p:cNvPicPr>
          <p:nvPr/>
        </p:nvPicPr>
        <p:blipFill>
          <a:blip r:embed="rId2"/>
          <a:stretch>
            <a:fillRect/>
          </a:stretch>
        </p:blipFill>
        <p:spPr>
          <a:xfrm>
            <a:off x="4857752" y="1285860"/>
            <a:ext cx="3857652" cy="3898900"/>
          </a:xfrm>
          <a:prstGeom prst="rect">
            <a:avLst/>
          </a:prstGeom>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err="1" smtClean="0">
                <a:solidFill>
                  <a:schemeClr val="accent5"/>
                </a:solidFill>
              </a:rPr>
              <a:t>Exceptional</a:t>
            </a:r>
            <a:r>
              <a:rPr lang="pl-PL" dirty="0" smtClean="0">
                <a:solidFill>
                  <a:schemeClr val="accent5"/>
                </a:solidFill>
              </a:rPr>
              <a:t> </a:t>
            </a:r>
            <a:r>
              <a:rPr lang="pl-PL" dirty="0" err="1" smtClean="0">
                <a:solidFill>
                  <a:schemeClr val="accent5"/>
                </a:solidFill>
              </a:rPr>
              <a:t>trees</a:t>
            </a:r>
            <a:r>
              <a:rPr lang="pl-PL" dirty="0" smtClean="0"/>
              <a:t/>
            </a:r>
            <a:br>
              <a:rPr lang="pl-PL" dirty="0" smtClean="0"/>
            </a:br>
            <a:endParaRPr lang="pl-PL" dirty="0"/>
          </a:p>
        </p:txBody>
      </p:sp>
      <p:sp>
        <p:nvSpPr>
          <p:cNvPr id="3" name="Symbol zastępczy zawartości 2"/>
          <p:cNvSpPr>
            <a:spLocks noGrp="1"/>
          </p:cNvSpPr>
          <p:nvPr>
            <p:ph idx="1"/>
          </p:nvPr>
        </p:nvSpPr>
        <p:spPr>
          <a:xfrm>
            <a:off x="285720" y="1142984"/>
            <a:ext cx="5000660" cy="4572000"/>
          </a:xfrm>
        </p:spPr>
        <p:txBody>
          <a:bodyPr>
            <a:normAutofit fontScale="70000" lnSpcReduction="20000"/>
          </a:bodyPr>
          <a:lstStyle/>
          <a:p>
            <a:r>
              <a:rPr lang="en-US" b="1" dirty="0" smtClean="0">
                <a:solidFill>
                  <a:srgbClr val="92D050"/>
                </a:solidFill>
              </a:rPr>
              <a:t>The beech: emblem of the </a:t>
            </a:r>
            <a:r>
              <a:rPr lang="en-US" b="1" dirty="0" err="1" smtClean="0">
                <a:solidFill>
                  <a:srgbClr val="92D050"/>
                </a:solidFill>
              </a:rPr>
              <a:t>Sonian</a:t>
            </a:r>
            <a:r>
              <a:rPr lang="en-US" b="1" dirty="0" smtClean="0">
                <a:solidFill>
                  <a:srgbClr val="92D050"/>
                </a:solidFill>
              </a:rPr>
              <a:t> Forest</a:t>
            </a:r>
            <a:endParaRPr lang="pl-PL" b="1" dirty="0" smtClean="0">
              <a:solidFill>
                <a:srgbClr val="92D050"/>
              </a:solidFill>
            </a:endParaRPr>
          </a:p>
          <a:p>
            <a:endParaRPr lang="en-US" dirty="0" smtClean="0">
              <a:solidFill>
                <a:srgbClr val="92D050"/>
              </a:solidFill>
            </a:endParaRPr>
          </a:p>
          <a:p>
            <a:r>
              <a:rPr lang="en-US" dirty="0" smtClean="0">
                <a:solidFill>
                  <a:srgbClr val="92D050"/>
                </a:solidFill>
              </a:rPr>
              <a:t>Impressive, bolt upright beech trees reaching high into the sky: that’s what the </a:t>
            </a:r>
            <a:r>
              <a:rPr lang="en-US" dirty="0" err="1" smtClean="0">
                <a:solidFill>
                  <a:srgbClr val="92D050"/>
                </a:solidFill>
              </a:rPr>
              <a:t>Sonian</a:t>
            </a:r>
            <a:r>
              <a:rPr lang="en-US" dirty="0" smtClean="0">
                <a:solidFill>
                  <a:srgbClr val="92D050"/>
                </a:solidFill>
              </a:rPr>
              <a:t> Forest is known for. The </a:t>
            </a:r>
            <a:r>
              <a:rPr lang="en-US" dirty="0" err="1" smtClean="0">
                <a:solidFill>
                  <a:srgbClr val="92D050"/>
                </a:solidFill>
              </a:rPr>
              <a:t>Sonian</a:t>
            </a:r>
            <a:r>
              <a:rPr lang="en-US" dirty="0" smtClean="0">
                <a:solidFill>
                  <a:srgbClr val="92D050"/>
                </a:solidFill>
              </a:rPr>
              <a:t> Forest is certainly entitled to its nickname: the beech cathedral.</a:t>
            </a:r>
          </a:p>
          <a:p>
            <a:r>
              <a:rPr lang="en-US" dirty="0" smtClean="0">
                <a:solidFill>
                  <a:srgbClr val="92D050"/>
                </a:solidFill>
              </a:rPr>
              <a:t>Nowadays, 70 percent of the </a:t>
            </a:r>
            <a:r>
              <a:rPr lang="en-US" dirty="0" err="1" smtClean="0">
                <a:solidFill>
                  <a:srgbClr val="92D050"/>
                </a:solidFill>
              </a:rPr>
              <a:t>Sonian</a:t>
            </a:r>
            <a:r>
              <a:rPr lang="en-US" dirty="0" smtClean="0">
                <a:solidFill>
                  <a:srgbClr val="92D050"/>
                </a:solidFill>
              </a:rPr>
              <a:t> Forest consists of beech trees. That dates from the time of the Austrian Habsburgs (1714-1795). The young Austrian landscape architect Joachim </a:t>
            </a:r>
            <a:r>
              <a:rPr lang="en-US" dirty="0" err="1" smtClean="0">
                <a:solidFill>
                  <a:srgbClr val="92D050"/>
                </a:solidFill>
              </a:rPr>
              <a:t>Zinner</a:t>
            </a:r>
            <a:r>
              <a:rPr lang="en-US" dirty="0" smtClean="0">
                <a:solidFill>
                  <a:srgbClr val="92D050"/>
                </a:solidFill>
              </a:rPr>
              <a:t> </a:t>
            </a:r>
            <a:r>
              <a:rPr lang="en-US" dirty="0" err="1" smtClean="0">
                <a:solidFill>
                  <a:srgbClr val="92D050"/>
                </a:solidFill>
              </a:rPr>
              <a:t>organised</a:t>
            </a:r>
            <a:r>
              <a:rPr lang="en-US" dirty="0" smtClean="0">
                <a:solidFill>
                  <a:srgbClr val="92D050"/>
                </a:solidFill>
              </a:rPr>
              <a:t> beech plantations on a massive scale. To this day, these form the majestic beech cathedral. Beeches older than 200 years are no exception. Beech wood was once used to make charcoal. Moreover, it is very suitable for furniture and toys because the wood is hard and does not splinter.</a:t>
            </a:r>
          </a:p>
          <a:p>
            <a:endParaRPr lang="pl-PL" dirty="0"/>
          </a:p>
        </p:txBody>
      </p:sp>
      <p:pic>
        <p:nvPicPr>
          <p:cNvPr id="4" name="Obraz 3" descr="Grote_en_kleine_beuk.jpg"/>
          <p:cNvPicPr>
            <a:picLocks noChangeAspect="1"/>
          </p:cNvPicPr>
          <p:nvPr/>
        </p:nvPicPr>
        <p:blipFill>
          <a:blip r:embed="rId2"/>
          <a:stretch>
            <a:fillRect/>
          </a:stretch>
        </p:blipFill>
        <p:spPr>
          <a:xfrm>
            <a:off x="5500694" y="1071546"/>
            <a:ext cx="3173373" cy="4770430"/>
          </a:xfrm>
          <a:prstGeom prst="rect">
            <a:avLst/>
          </a:prstGeom>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err="1" smtClean="0">
                <a:solidFill>
                  <a:schemeClr val="accent5"/>
                </a:solidFill>
              </a:rPr>
              <a:t>Delicious</a:t>
            </a:r>
            <a:r>
              <a:rPr lang="pl-PL" b="1" dirty="0" smtClean="0">
                <a:solidFill>
                  <a:schemeClr val="accent5"/>
                </a:solidFill>
              </a:rPr>
              <a:t> </a:t>
            </a:r>
            <a:r>
              <a:rPr lang="pl-PL" b="1" dirty="0" err="1" smtClean="0">
                <a:solidFill>
                  <a:schemeClr val="accent5"/>
                </a:solidFill>
              </a:rPr>
              <a:t>nuts</a:t>
            </a:r>
            <a:r>
              <a:rPr lang="pl-PL" b="1" dirty="0" smtClean="0">
                <a:solidFill>
                  <a:schemeClr val="accent5"/>
                </a:solidFill>
              </a:rPr>
              <a:t>: </a:t>
            </a:r>
            <a:r>
              <a:rPr lang="pl-PL" b="1" dirty="0" err="1" smtClean="0">
                <a:solidFill>
                  <a:schemeClr val="accent5"/>
                </a:solidFill>
              </a:rPr>
              <a:t>the</a:t>
            </a:r>
            <a:r>
              <a:rPr lang="pl-PL" b="1" dirty="0" smtClean="0">
                <a:solidFill>
                  <a:schemeClr val="accent5"/>
                </a:solidFill>
              </a:rPr>
              <a:t> </a:t>
            </a:r>
            <a:r>
              <a:rPr lang="pl-PL" b="1" dirty="0" err="1" smtClean="0">
                <a:solidFill>
                  <a:schemeClr val="accent5"/>
                </a:solidFill>
              </a:rPr>
              <a:t>haze</a:t>
            </a:r>
            <a:r>
              <a:rPr lang="pl-PL" dirty="0" smtClean="0"/>
              <a:t/>
            </a:r>
            <a:br>
              <a:rPr lang="pl-PL" dirty="0" smtClean="0"/>
            </a:br>
            <a:endParaRPr lang="pl-PL" dirty="0"/>
          </a:p>
        </p:txBody>
      </p:sp>
      <p:sp>
        <p:nvSpPr>
          <p:cNvPr id="3" name="Symbol zastępczy zawartości 2"/>
          <p:cNvSpPr>
            <a:spLocks noGrp="1"/>
          </p:cNvSpPr>
          <p:nvPr>
            <p:ph idx="1"/>
          </p:nvPr>
        </p:nvSpPr>
        <p:spPr>
          <a:xfrm>
            <a:off x="457200" y="1142984"/>
            <a:ext cx="4114800" cy="5311824"/>
          </a:xfrm>
        </p:spPr>
        <p:txBody>
          <a:bodyPr>
            <a:normAutofit fontScale="55000" lnSpcReduction="20000"/>
          </a:bodyPr>
          <a:lstStyle/>
          <a:p>
            <a:r>
              <a:rPr lang="en-US" dirty="0" smtClean="0">
                <a:solidFill>
                  <a:srgbClr val="92D050"/>
                </a:solidFill>
              </a:rPr>
              <a:t>If there is one tree that is truly indigenous, it is the hazel. It </a:t>
            </a:r>
            <a:r>
              <a:rPr lang="en-US" dirty="0" err="1" smtClean="0">
                <a:solidFill>
                  <a:srgbClr val="92D050"/>
                </a:solidFill>
              </a:rPr>
              <a:t>colonised</a:t>
            </a:r>
            <a:r>
              <a:rPr lang="en-US" dirty="0" smtClean="0">
                <a:solidFill>
                  <a:srgbClr val="92D050"/>
                </a:solidFill>
              </a:rPr>
              <a:t> our region long before Belgium even existed. After the ice age, it was one of the first trees that formed woods here again. Archaeologists, by digging up large numbers of shells around settlements, have demonstrated that even our ancestors sometimes fancied a hazelnut. No wonder: the nuts are packed with fats and proteins and certainly helped prehistoric man to withstand the harsh winters.</a:t>
            </a:r>
          </a:p>
          <a:p>
            <a:r>
              <a:rPr lang="en-US" dirty="0" smtClean="0">
                <a:solidFill>
                  <a:srgbClr val="92D050"/>
                </a:solidFill>
              </a:rPr>
              <a:t>The hazel is our earliest spring bloomer. Ornamental hazels distinguish themselves by curly twigs or reddish tinged leaves. The many twigged bush could use some shade, but has a difficult time under dense foliage. It can thus survive better in coppiced woods. It can be </a:t>
            </a:r>
            <a:r>
              <a:rPr lang="en-US" dirty="0" err="1" smtClean="0">
                <a:solidFill>
                  <a:srgbClr val="92D050"/>
                </a:solidFill>
              </a:rPr>
              <a:t>recognised</a:t>
            </a:r>
            <a:r>
              <a:rPr lang="en-US" dirty="0" smtClean="0">
                <a:solidFill>
                  <a:srgbClr val="92D050"/>
                </a:solidFill>
              </a:rPr>
              <a:t> by its large, nearly round leaves that are somewhat reminiscent of the large-leaved lime. But thanks to the double serrated edge and short tip at the top of its leaf, you can easily distinguish it. Its pliable wicker lends itself well to the heavier braided work, such as in braided walls.</a:t>
            </a:r>
          </a:p>
          <a:p>
            <a:endParaRPr lang="pl-PL" dirty="0"/>
          </a:p>
        </p:txBody>
      </p:sp>
      <p:pic>
        <p:nvPicPr>
          <p:cNvPr id="4" name="Obraz 3" descr="Vilda_78529_Hazelaar_Lars_Soerink.jpg"/>
          <p:cNvPicPr>
            <a:picLocks noChangeAspect="1"/>
          </p:cNvPicPr>
          <p:nvPr/>
        </p:nvPicPr>
        <p:blipFill>
          <a:blip r:embed="rId2"/>
          <a:stretch>
            <a:fillRect/>
          </a:stretch>
        </p:blipFill>
        <p:spPr>
          <a:xfrm>
            <a:off x="4643438" y="1785926"/>
            <a:ext cx="4064000" cy="2692400"/>
          </a:xfrm>
          <a:prstGeom prst="rect">
            <a:avLst/>
          </a:prstGeom>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571472" y="2857496"/>
            <a:ext cx="8062912" cy="1470025"/>
          </a:xfrm>
        </p:spPr>
        <p:txBody>
          <a:bodyPr>
            <a:normAutofit fontScale="90000"/>
          </a:bodyPr>
          <a:lstStyle/>
          <a:p>
            <a:pPr algn="l"/>
            <a:r>
              <a:rPr lang="pl-PL" dirty="0" err="1" smtClean="0">
                <a:solidFill>
                  <a:srgbClr val="92D050"/>
                </a:solidFill>
              </a:rPr>
              <a:t>Bibliography</a:t>
            </a:r>
            <a:r>
              <a:rPr lang="pl-PL" dirty="0" smtClean="0">
                <a:solidFill>
                  <a:srgbClr val="92D050"/>
                </a:solidFill>
              </a:rPr>
              <a:t>:</a:t>
            </a:r>
            <a:br>
              <a:rPr lang="pl-PL" dirty="0" smtClean="0">
                <a:solidFill>
                  <a:srgbClr val="92D050"/>
                </a:solidFill>
              </a:rPr>
            </a:br>
            <a:r>
              <a:rPr lang="pl-PL" sz="2200" dirty="0" smtClean="0">
                <a:solidFill>
                  <a:srgbClr val="92D050"/>
                </a:solidFill>
              </a:rPr>
              <a:t/>
            </a:r>
            <a:br>
              <a:rPr lang="pl-PL" sz="2200" dirty="0" smtClean="0">
                <a:solidFill>
                  <a:srgbClr val="92D050"/>
                </a:solidFill>
              </a:rPr>
            </a:br>
            <a:r>
              <a:rPr lang="pl-PL" sz="2200" dirty="0" smtClean="0">
                <a:solidFill>
                  <a:srgbClr val="92D050"/>
                </a:solidFill>
              </a:rPr>
              <a:t/>
            </a:r>
            <a:br>
              <a:rPr lang="pl-PL" sz="2200" dirty="0" smtClean="0">
                <a:solidFill>
                  <a:srgbClr val="92D050"/>
                </a:solidFill>
              </a:rPr>
            </a:br>
            <a:r>
              <a:rPr lang="pl-PL" sz="2200" dirty="0" smtClean="0">
                <a:solidFill>
                  <a:srgbClr val="92D050"/>
                </a:solidFill>
              </a:rPr>
              <a:t> </a:t>
            </a:r>
            <a:r>
              <a:rPr lang="pl-PL" sz="2200" dirty="0" err="1" smtClean="0">
                <a:solidFill>
                  <a:srgbClr val="92D050"/>
                </a:solidFill>
              </a:rPr>
              <a:t>www.fao.org</a:t>
            </a:r>
            <a:r>
              <a:rPr lang="pl-PL" sz="2200" dirty="0" smtClean="0">
                <a:solidFill>
                  <a:srgbClr val="92D050"/>
                </a:solidFill>
              </a:rPr>
              <a:t>/</a:t>
            </a:r>
            <a:r>
              <a:rPr lang="pl-PL" sz="2200" dirty="0" err="1" smtClean="0">
                <a:solidFill>
                  <a:srgbClr val="92D050"/>
                </a:solidFill>
              </a:rPr>
              <a:t>docrep</a:t>
            </a:r>
            <a:r>
              <a:rPr lang="pl-PL" sz="2200" dirty="0" smtClean="0">
                <a:solidFill>
                  <a:srgbClr val="92D050"/>
                </a:solidFill>
              </a:rPr>
              <a:t>/009/a0789e/a0789e02.html </a:t>
            </a:r>
            <a:r>
              <a:rPr lang="pl-PL" sz="2200" dirty="0" smtClean="0">
                <a:solidFill>
                  <a:srgbClr val="92D050"/>
                </a:solidFill>
              </a:rPr>
              <a:t/>
            </a:r>
            <a:br>
              <a:rPr lang="pl-PL" sz="2200" dirty="0" smtClean="0">
                <a:solidFill>
                  <a:srgbClr val="92D050"/>
                </a:solidFill>
              </a:rPr>
            </a:br>
            <a:r>
              <a:rPr lang="pl-PL" sz="2200" dirty="0" smtClean="0">
                <a:solidFill>
                  <a:srgbClr val="92D050"/>
                </a:solidFill>
              </a:rPr>
              <a:t/>
            </a:r>
            <a:br>
              <a:rPr lang="pl-PL" sz="2200" dirty="0" smtClean="0">
                <a:solidFill>
                  <a:srgbClr val="92D050"/>
                </a:solidFill>
              </a:rPr>
            </a:br>
            <a:r>
              <a:rPr lang="pl-PL" sz="2200" dirty="0" smtClean="0">
                <a:solidFill>
                  <a:srgbClr val="92D050"/>
                </a:solidFill>
              </a:rPr>
              <a:t/>
            </a:r>
            <a:br>
              <a:rPr lang="pl-PL" sz="2200" dirty="0" smtClean="0">
                <a:solidFill>
                  <a:srgbClr val="92D050"/>
                </a:solidFill>
              </a:rPr>
            </a:br>
            <a:r>
              <a:rPr lang="pl-PL" sz="2200" dirty="0" err="1" smtClean="0">
                <a:solidFill>
                  <a:srgbClr val="92D050"/>
                </a:solidFill>
              </a:rPr>
              <a:t>www.wikipedia.org</a:t>
            </a:r>
            <a:r>
              <a:rPr lang="pl-PL" sz="2200" dirty="0" smtClean="0">
                <a:solidFill>
                  <a:srgbClr val="92D050"/>
                </a:solidFill>
              </a:rPr>
              <a:t/>
            </a:r>
            <a:br>
              <a:rPr lang="pl-PL" sz="2200" dirty="0" smtClean="0">
                <a:solidFill>
                  <a:srgbClr val="92D050"/>
                </a:solidFill>
              </a:rPr>
            </a:br>
            <a:endParaRPr lang="pl-PL" dirty="0">
              <a:solidFill>
                <a:srgbClr val="92D050"/>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0" y="642918"/>
            <a:ext cx="9144000" cy="2898785"/>
          </a:xfrm>
        </p:spPr>
        <p:txBody>
          <a:bodyPr>
            <a:normAutofit/>
          </a:bodyPr>
          <a:lstStyle/>
          <a:p>
            <a:pPr algn="ctr"/>
            <a:r>
              <a:rPr lang="pl-PL" sz="4000" dirty="0" smtClean="0">
                <a:solidFill>
                  <a:srgbClr val="92D050"/>
                </a:solidFill>
              </a:rPr>
              <a:t>Zespół Szkół Elektronicznych </a:t>
            </a:r>
            <a:br>
              <a:rPr lang="pl-PL" sz="4000" dirty="0" smtClean="0">
                <a:solidFill>
                  <a:srgbClr val="92D050"/>
                </a:solidFill>
              </a:rPr>
            </a:br>
            <a:r>
              <a:rPr lang="pl-PL" sz="4000" dirty="0" smtClean="0">
                <a:solidFill>
                  <a:srgbClr val="92D050"/>
                </a:solidFill>
              </a:rPr>
              <a:t>i Ogólnokształcących </a:t>
            </a:r>
            <a:br>
              <a:rPr lang="pl-PL" sz="4000" dirty="0" smtClean="0">
                <a:solidFill>
                  <a:srgbClr val="92D050"/>
                </a:solidFill>
              </a:rPr>
            </a:br>
            <a:r>
              <a:rPr lang="pl-PL" sz="4000" dirty="0" smtClean="0">
                <a:solidFill>
                  <a:srgbClr val="92D050"/>
                </a:solidFill>
              </a:rPr>
              <a:t>im. prof. Janusza Groszkowskiego w Przemyślu</a:t>
            </a:r>
            <a:endParaRPr lang="pl-PL" sz="4000" dirty="0">
              <a:solidFill>
                <a:srgbClr val="92D050"/>
              </a:solidFill>
            </a:endParaRPr>
          </a:p>
        </p:txBody>
      </p:sp>
      <p:sp>
        <p:nvSpPr>
          <p:cNvPr id="3" name="Podtytuł 2"/>
          <p:cNvSpPr>
            <a:spLocks noGrp="1"/>
          </p:cNvSpPr>
          <p:nvPr>
            <p:ph type="subTitle" idx="1"/>
          </p:nvPr>
        </p:nvSpPr>
        <p:spPr>
          <a:xfrm>
            <a:off x="500034" y="4643446"/>
            <a:ext cx="8062912" cy="1752600"/>
          </a:xfrm>
        </p:spPr>
        <p:txBody>
          <a:bodyPr>
            <a:normAutofit fontScale="92500" lnSpcReduction="10000"/>
          </a:bodyPr>
          <a:lstStyle/>
          <a:p>
            <a:r>
              <a:rPr lang="pl-PL" dirty="0" smtClean="0"/>
              <a:t>Aleksandra Kurasz</a:t>
            </a:r>
          </a:p>
          <a:p>
            <a:r>
              <a:rPr lang="pl-PL" dirty="0" smtClean="0"/>
              <a:t>Ewelina Kuter</a:t>
            </a:r>
          </a:p>
          <a:p>
            <a:r>
              <a:rPr lang="pl-PL" dirty="0" smtClean="0"/>
              <a:t>Beata Wajda</a:t>
            </a:r>
          </a:p>
          <a:p>
            <a:r>
              <a:rPr lang="pl-PL" dirty="0" smtClean="0"/>
              <a:t>Kl. </a:t>
            </a:r>
            <a:r>
              <a:rPr lang="pl-PL" dirty="0" err="1" smtClean="0"/>
              <a:t>IIy</a:t>
            </a:r>
            <a:endParaRPr lang="pl-PL" dirty="0" smtClean="0"/>
          </a:p>
          <a:p>
            <a:endParaRPr lang="pl-PL"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0" y="0"/>
            <a:ext cx="8062912" cy="1470025"/>
          </a:xfrm>
        </p:spPr>
        <p:txBody>
          <a:bodyPr/>
          <a:lstStyle/>
          <a:p>
            <a:r>
              <a:rPr lang="pl-PL" dirty="0" smtClean="0"/>
              <a:t>What </a:t>
            </a:r>
            <a:r>
              <a:rPr lang="pl-PL" dirty="0" err="1" smtClean="0"/>
              <a:t>gives</a:t>
            </a:r>
            <a:r>
              <a:rPr lang="pl-PL" dirty="0" smtClean="0"/>
              <a:t> </a:t>
            </a:r>
            <a:r>
              <a:rPr lang="pl-PL" dirty="0" err="1" smtClean="0"/>
              <a:t>forests</a:t>
            </a:r>
            <a:r>
              <a:rPr lang="pl-PL" dirty="0" smtClean="0"/>
              <a:t> </a:t>
            </a:r>
            <a:r>
              <a:rPr lang="pl-PL" dirty="0" smtClean="0"/>
              <a:t>?</a:t>
            </a:r>
            <a:endParaRPr lang="pl-PL" dirty="0"/>
          </a:p>
        </p:txBody>
      </p:sp>
      <p:sp>
        <p:nvSpPr>
          <p:cNvPr id="3" name="Podtytuł 2"/>
          <p:cNvSpPr>
            <a:spLocks noGrp="1"/>
          </p:cNvSpPr>
          <p:nvPr>
            <p:ph type="subTitle" idx="1"/>
          </p:nvPr>
        </p:nvSpPr>
        <p:spPr>
          <a:xfrm>
            <a:off x="785786" y="1571612"/>
            <a:ext cx="8143932" cy="5286388"/>
          </a:xfrm>
        </p:spPr>
        <p:txBody>
          <a:bodyPr>
            <a:normAutofit fontScale="55000" lnSpcReduction="20000"/>
          </a:bodyPr>
          <a:lstStyle/>
          <a:p>
            <a:pPr algn="ctr"/>
            <a:r>
              <a:rPr lang="en-US" sz="4800" dirty="0">
                <a:solidFill>
                  <a:srgbClr val="92D050"/>
                </a:solidFill>
              </a:rPr>
              <a:t>Our precious forests provide many benefits to the human population. They help clean our air, protect our watersheds, are one of the most important renewable resources for meeting many human needs, and provide the place for much of our outdoor recreation. For many of us the forests are a place of spiritual renewal where we go to get away from the business of every day life and connect with the mysteries of the universe. Without our forests human life would be much different. Yet because of the size and growth of the human population we are placing tremendous stress on them. Climate change, acid rain, development, fragmentation, conversion of forest land to agricultural land, and industrial-type forestry practices are all changing the quality of our forests and, in many areas, the quantity of our forests</a:t>
            </a:r>
            <a:r>
              <a:rPr lang="en-US" dirty="0">
                <a:solidFill>
                  <a:srgbClr val="92D050"/>
                </a:solidFill>
              </a:rPr>
              <a:t>.</a:t>
            </a:r>
            <a:endParaRPr lang="pl-PL" dirty="0">
              <a:solidFill>
                <a:srgbClr val="92D050"/>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285720" y="285728"/>
            <a:ext cx="8229600" cy="1143000"/>
          </a:xfrm>
        </p:spPr>
        <p:txBody>
          <a:bodyPr/>
          <a:lstStyle/>
          <a:p>
            <a:r>
              <a:rPr lang="pl-PL" dirty="0" smtClean="0">
                <a:solidFill>
                  <a:schemeClr val="accent5"/>
                </a:solidFill>
              </a:rPr>
              <a:t>Forest Europe growing live</a:t>
            </a:r>
            <a:endParaRPr lang="pl-PL" dirty="0">
              <a:solidFill>
                <a:schemeClr val="accent5"/>
              </a:solidFill>
            </a:endParaRPr>
          </a:p>
        </p:txBody>
      </p:sp>
      <p:sp>
        <p:nvSpPr>
          <p:cNvPr id="4" name="Prostokąt 3"/>
          <p:cNvSpPr/>
          <p:nvPr/>
        </p:nvSpPr>
        <p:spPr>
          <a:xfrm>
            <a:off x="1142976" y="1443840"/>
            <a:ext cx="7500990" cy="4893647"/>
          </a:xfrm>
          <a:prstGeom prst="rect">
            <a:avLst/>
          </a:prstGeom>
        </p:spPr>
        <p:txBody>
          <a:bodyPr wrap="square">
            <a:spAutoFit/>
          </a:bodyPr>
          <a:lstStyle/>
          <a:p>
            <a:r>
              <a:rPr lang="en-US" sz="2400" b="1" dirty="0">
                <a:solidFill>
                  <a:srgbClr val="92D050"/>
                </a:solidFill>
              </a:rPr>
              <a:t>Polish forests</a:t>
            </a:r>
            <a:r>
              <a:rPr lang="en-US" sz="2400" dirty="0">
                <a:solidFill>
                  <a:srgbClr val="92D050"/>
                </a:solidFill>
              </a:rPr>
              <a:t> cover about 30% of Poland's territory, and are mostly owned by the state. Western and northern parts </a:t>
            </a:r>
            <a:r>
              <a:rPr lang="en-US" sz="2400" dirty="0" smtClean="0">
                <a:solidFill>
                  <a:srgbClr val="92D050"/>
                </a:solidFill>
              </a:rPr>
              <a:t>of</a:t>
            </a:r>
            <a:r>
              <a:rPr lang="pl-PL" sz="2400" dirty="0" smtClean="0">
                <a:solidFill>
                  <a:srgbClr val="92D050"/>
                </a:solidFill>
              </a:rPr>
              <a:t>  Poland </a:t>
            </a:r>
            <a:r>
              <a:rPr lang="en-US" sz="2400" dirty="0" smtClean="0">
                <a:solidFill>
                  <a:srgbClr val="92D050"/>
                </a:solidFill>
              </a:rPr>
              <a:t>as </a:t>
            </a:r>
            <a:r>
              <a:rPr lang="en-US" sz="2400" dirty="0">
                <a:solidFill>
                  <a:srgbClr val="92D050"/>
                </a:solidFill>
              </a:rPr>
              <a:t>well as the </a:t>
            </a:r>
            <a:r>
              <a:rPr lang="pl-PL" sz="2400" dirty="0">
                <a:solidFill>
                  <a:srgbClr val="92D050"/>
                </a:solidFill>
              </a:rPr>
              <a:t>Carpathian Mountains </a:t>
            </a:r>
            <a:r>
              <a:rPr lang="en-US" sz="2400" dirty="0" smtClean="0">
                <a:solidFill>
                  <a:srgbClr val="92D050"/>
                </a:solidFill>
              </a:rPr>
              <a:t>in </a:t>
            </a:r>
            <a:r>
              <a:rPr lang="en-US" sz="2400" dirty="0">
                <a:solidFill>
                  <a:srgbClr val="92D050"/>
                </a:solidFill>
              </a:rPr>
              <a:t>the extreme south, are much more forested than eastern and central </a:t>
            </a:r>
            <a:r>
              <a:rPr lang="en-US" sz="2400" dirty="0" smtClean="0">
                <a:solidFill>
                  <a:srgbClr val="92D050"/>
                </a:solidFill>
              </a:rPr>
              <a:t>provinces.The </a:t>
            </a:r>
            <a:r>
              <a:rPr lang="en-US" sz="2400" dirty="0">
                <a:solidFill>
                  <a:srgbClr val="92D050"/>
                </a:solidFill>
              </a:rPr>
              <a:t>most forested </a:t>
            </a:r>
            <a:r>
              <a:rPr lang="pl-PL" sz="2400" dirty="0"/>
              <a:t> </a:t>
            </a:r>
            <a:r>
              <a:rPr lang="pl-PL" sz="2400" dirty="0">
                <a:solidFill>
                  <a:srgbClr val="92D050"/>
                </a:solidFill>
              </a:rPr>
              <a:t>administrative </a:t>
            </a:r>
            <a:r>
              <a:rPr lang="pl-PL" sz="2400" dirty="0" smtClean="0">
                <a:solidFill>
                  <a:srgbClr val="92D050"/>
                </a:solidFill>
              </a:rPr>
              <a:t> districts </a:t>
            </a:r>
            <a:r>
              <a:rPr lang="en-US" sz="2400" dirty="0">
                <a:solidFill>
                  <a:srgbClr val="92D050"/>
                </a:solidFill>
              </a:rPr>
              <a:t> </a:t>
            </a:r>
            <a:r>
              <a:rPr lang="en-US" sz="2400" dirty="0" smtClean="0">
                <a:solidFill>
                  <a:srgbClr val="92D050"/>
                </a:solidFill>
              </a:rPr>
              <a:t>of </a:t>
            </a:r>
            <a:r>
              <a:rPr lang="en-US" sz="2400" dirty="0">
                <a:solidFill>
                  <a:srgbClr val="92D050"/>
                </a:solidFill>
              </a:rPr>
              <a:t>the country are: </a:t>
            </a:r>
            <a:endParaRPr lang="pl-PL" sz="2400" dirty="0" smtClean="0">
              <a:solidFill>
                <a:srgbClr val="92D050"/>
              </a:solidFill>
            </a:endParaRPr>
          </a:p>
          <a:p>
            <a:r>
              <a:rPr lang="pl-PL" sz="2400" dirty="0" smtClean="0">
                <a:solidFill>
                  <a:srgbClr val="92D050"/>
                </a:solidFill>
              </a:rPr>
              <a:t>Lubusz</a:t>
            </a:r>
            <a:r>
              <a:rPr lang="en-US" sz="2400" dirty="0" smtClean="0">
                <a:solidFill>
                  <a:srgbClr val="92D050"/>
                </a:solidFill>
              </a:rPr>
              <a:t> </a:t>
            </a:r>
            <a:r>
              <a:rPr lang="pl-PL" sz="2400" dirty="0">
                <a:solidFill>
                  <a:srgbClr val="92D050"/>
                </a:solidFill>
              </a:rPr>
              <a:t>Voivodeship  </a:t>
            </a:r>
            <a:r>
              <a:rPr lang="en-US" sz="2400" dirty="0" smtClean="0">
                <a:solidFill>
                  <a:srgbClr val="92D050"/>
                </a:solidFill>
              </a:rPr>
              <a:t>(</a:t>
            </a:r>
            <a:r>
              <a:rPr lang="en-US" sz="2400" dirty="0">
                <a:solidFill>
                  <a:srgbClr val="92D050"/>
                </a:solidFill>
              </a:rPr>
              <a:t>48,9%), </a:t>
            </a:r>
            <a:endParaRPr lang="pl-PL" sz="2400" dirty="0" smtClean="0">
              <a:solidFill>
                <a:srgbClr val="92D050"/>
              </a:solidFill>
            </a:endParaRPr>
          </a:p>
          <a:p>
            <a:r>
              <a:rPr lang="pl-PL" sz="2400" dirty="0" smtClean="0">
                <a:solidFill>
                  <a:srgbClr val="92D050"/>
                </a:solidFill>
              </a:rPr>
              <a:t>Subcarpathian </a:t>
            </a:r>
            <a:r>
              <a:rPr lang="pl-PL" sz="2400" dirty="0" smtClean="0">
                <a:solidFill>
                  <a:srgbClr val="92D050"/>
                </a:solidFill>
              </a:rPr>
              <a:t>Voivodeship</a:t>
            </a:r>
            <a:r>
              <a:rPr lang="pl-PL" sz="2400" dirty="0">
                <a:solidFill>
                  <a:srgbClr val="92D050"/>
                </a:solidFill>
              </a:rPr>
              <a:t>  </a:t>
            </a:r>
            <a:r>
              <a:rPr lang="en-US" sz="2400" dirty="0" smtClean="0">
                <a:solidFill>
                  <a:srgbClr val="92D050"/>
                </a:solidFill>
              </a:rPr>
              <a:t>(</a:t>
            </a:r>
            <a:r>
              <a:rPr lang="en-US" sz="2400" dirty="0">
                <a:solidFill>
                  <a:srgbClr val="92D050"/>
                </a:solidFill>
              </a:rPr>
              <a:t>37,2</a:t>
            </a:r>
            <a:r>
              <a:rPr lang="en-US" sz="2400" dirty="0" smtClean="0">
                <a:solidFill>
                  <a:srgbClr val="92D050"/>
                </a:solidFill>
              </a:rPr>
              <a:t>%),</a:t>
            </a:r>
            <a:endParaRPr lang="pl-PL" sz="2400" dirty="0" smtClean="0">
              <a:solidFill>
                <a:srgbClr val="92D050"/>
              </a:solidFill>
            </a:endParaRPr>
          </a:p>
          <a:p>
            <a:r>
              <a:rPr lang="pl-PL" sz="2400" dirty="0" smtClean="0">
                <a:solidFill>
                  <a:srgbClr val="92D050"/>
                </a:solidFill>
              </a:rPr>
              <a:t> Pomeranian Voivodeship</a:t>
            </a:r>
            <a:r>
              <a:rPr lang="pl-PL" sz="2400" dirty="0">
                <a:solidFill>
                  <a:srgbClr val="92D050"/>
                </a:solidFill>
              </a:rPr>
              <a:t>  </a:t>
            </a:r>
            <a:r>
              <a:rPr lang="en-US" sz="2400" dirty="0" smtClean="0">
                <a:solidFill>
                  <a:srgbClr val="92D050"/>
                </a:solidFill>
              </a:rPr>
              <a:t>(</a:t>
            </a:r>
            <a:r>
              <a:rPr lang="en-US" sz="2400" dirty="0">
                <a:solidFill>
                  <a:srgbClr val="92D050"/>
                </a:solidFill>
              </a:rPr>
              <a:t>36,1</a:t>
            </a:r>
            <a:r>
              <a:rPr lang="en-US" sz="2400" dirty="0" smtClean="0">
                <a:solidFill>
                  <a:srgbClr val="92D050"/>
                </a:solidFill>
              </a:rPr>
              <a:t>%).</a:t>
            </a:r>
            <a:endParaRPr lang="pl-PL" sz="2400" dirty="0" smtClean="0">
              <a:solidFill>
                <a:srgbClr val="92D050"/>
              </a:solidFill>
            </a:endParaRPr>
          </a:p>
          <a:p>
            <a:r>
              <a:rPr lang="en-US" sz="2400" dirty="0" smtClean="0">
                <a:solidFill>
                  <a:srgbClr val="92D050"/>
                </a:solidFill>
              </a:rPr>
              <a:t>The </a:t>
            </a:r>
            <a:r>
              <a:rPr lang="en-US" sz="2400" dirty="0">
                <a:solidFill>
                  <a:srgbClr val="92D050"/>
                </a:solidFill>
              </a:rPr>
              <a:t>least forested are: </a:t>
            </a:r>
            <a:endParaRPr lang="pl-PL" sz="2400" dirty="0" smtClean="0">
              <a:solidFill>
                <a:srgbClr val="92D050"/>
              </a:solidFill>
            </a:endParaRPr>
          </a:p>
          <a:p>
            <a:r>
              <a:rPr lang="pl-PL" sz="2400" dirty="0" smtClean="0">
                <a:solidFill>
                  <a:srgbClr val="92D050"/>
                </a:solidFill>
              </a:rPr>
              <a:t>Łódź Voivodeship</a:t>
            </a:r>
            <a:r>
              <a:rPr lang="pl-PL" sz="2400" dirty="0">
                <a:solidFill>
                  <a:srgbClr val="92D050"/>
                </a:solidFill>
              </a:rPr>
              <a:t> </a:t>
            </a:r>
            <a:r>
              <a:rPr lang="en-US" sz="2400" dirty="0" smtClean="0">
                <a:solidFill>
                  <a:srgbClr val="92D050"/>
                </a:solidFill>
              </a:rPr>
              <a:t>21</a:t>
            </a:r>
            <a:r>
              <a:rPr lang="en-US" sz="2400" dirty="0">
                <a:solidFill>
                  <a:srgbClr val="92D050"/>
                </a:solidFill>
              </a:rPr>
              <a:t>%), </a:t>
            </a:r>
            <a:endParaRPr lang="pl-PL" sz="2400" dirty="0" smtClean="0">
              <a:solidFill>
                <a:srgbClr val="92D050"/>
              </a:solidFill>
            </a:endParaRPr>
          </a:p>
          <a:p>
            <a:r>
              <a:rPr lang="pl-PL" sz="2400" dirty="0" smtClean="0">
                <a:solidFill>
                  <a:srgbClr val="92D050"/>
                </a:solidFill>
              </a:rPr>
              <a:t>Masovian Voivodeship</a:t>
            </a:r>
            <a:r>
              <a:rPr lang="pl-PL" sz="2400" dirty="0">
                <a:solidFill>
                  <a:srgbClr val="92D050"/>
                </a:solidFill>
              </a:rPr>
              <a:t>  </a:t>
            </a:r>
            <a:r>
              <a:rPr lang="en-US" sz="2400" dirty="0" smtClean="0">
                <a:solidFill>
                  <a:srgbClr val="92D050"/>
                </a:solidFill>
              </a:rPr>
              <a:t>(</a:t>
            </a:r>
            <a:r>
              <a:rPr lang="en-US" sz="2400" dirty="0">
                <a:solidFill>
                  <a:srgbClr val="92D050"/>
                </a:solidFill>
              </a:rPr>
              <a:t>22,6</a:t>
            </a:r>
            <a:r>
              <a:rPr lang="en-US" sz="2400" dirty="0" smtClean="0">
                <a:solidFill>
                  <a:srgbClr val="92D050"/>
                </a:solidFill>
              </a:rPr>
              <a:t>%)</a:t>
            </a:r>
            <a:endParaRPr lang="pl-PL" sz="2400" dirty="0" smtClean="0">
              <a:solidFill>
                <a:srgbClr val="92D050"/>
              </a:solidFill>
            </a:endParaRPr>
          </a:p>
          <a:p>
            <a:r>
              <a:rPr lang="pl-PL" sz="2400" dirty="0" smtClean="0">
                <a:solidFill>
                  <a:srgbClr val="92D050"/>
                </a:solidFill>
              </a:rPr>
              <a:t>Lublin </a:t>
            </a:r>
            <a:r>
              <a:rPr lang="pl-PL" sz="2400" dirty="0" smtClean="0">
                <a:solidFill>
                  <a:srgbClr val="92D050"/>
                </a:solidFill>
              </a:rPr>
              <a:t>Voivodeship</a:t>
            </a:r>
            <a:r>
              <a:rPr lang="pl-PL" sz="2400" dirty="0"/>
              <a:t>  </a:t>
            </a:r>
            <a:r>
              <a:rPr lang="en-US" sz="2400" dirty="0" smtClean="0">
                <a:solidFill>
                  <a:srgbClr val="92D050"/>
                </a:solidFill>
              </a:rPr>
              <a:t>(</a:t>
            </a:r>
            <a:r>
              <a:rPr lang="en-US" sz="2400" dirty="0">
                <a:solidFill>
                  <a:srgbClr val="92D050"/>
                </a:solidFill>
              </a:rPr>
              <a:t>22,8</a:t>
            </a:r>
            <a:r>
              <a:rPr lang="en-US" sz="2400" dirty="0" smtClean="0">
                <a:solidFill>
                  <a:srgbClr val="92D050"/>
                </a:solidFill>
              </a:rPr>
              <a:t>%).</a:t>
            </a:r>
            <a:endParaRPr lang="pl-PL" sz="2400" dirty="0">
              <a:solidFill>
                <a:srgbClr val="92D050"/>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57158" y="5143512"/>
            <a:ext cx="5500726" cy="1143000"/>
          </a:xfrm>
        </p:spPr>
        <p:txBody>
          <a:bodyPr>
            <a:noAutofit/>
          </a:bodyPr>
          <a:lstStyle/>
          <a:p>
            <a:r>
              <a:rPr lang="en-US" sz="2400" b="1" dirty="0" err="1">
                <a:solidFill>
                  <a:srgbClr val="92D050"/>
                </a:solidFill>
              </a:rPr>
              <a:t>Kampinos</a:t>
            </a:r>
            <a:r>
              <a:rPr lang="en-US" sz="2400" b="1" dirty="0">
                <a:solidFill>
                  <a:srgbClr val="92D050"/>
                </a:solidFill>
              </a:rPr>
              <a:t> Forest</a:t>
            </a:r>
            <a:r>
              <a:rPr lang="en-US" sz="2400" dirty="0">
                <a:solidFill>
                  <a:srgbClr val="92D050"/>
                </a:solidFill>
              </a:rPr>
              <a:t> (Polish: </a:t>
            </a:r>
            <a:r>
              <a:rPr lang="en-US" sz="2400" i="1" dirty="0" err="1">
                <a:solidFill>
                  <a:srgbClr val="92D050"/>
                </a:solidFill>
              </a:rPr>
              <a:t>Puszcza</a:t>
            </a:r>
            <a:r>
              <a:rPr lang="en-US" sz="2400" i="1" dirty="0">
                <a:solidFill>
                  <a:srgbClr val="92D050"/>
                </a:solidFill>
              </a:rPr>
              <a:t> </a:t>
            </a:r>
            <a:r>
              <a:rPr lang="en-US" sz="2400" i="1" dirty="0" err="1">
                <a:solidFill>
                  <a:srgbClr val="92D050"/>
                </a:solidFill>
              </a:rPr>
              <a:t>Kampinoska</a:t>
            </a:r>
            <a:r>
              <a:rPr lang="en-US" sz="2400" dirty="0">
                <a:solidFill>
                  <a:srgbClr val="92D050"/>
                </a:solidFill>
              </a:rPr>
              <a:t>) is a large forest complex located to the west of Warsaw in Poland. It covers a part of the ancient valley of the Vistula, between the Vistula and the Bzura river. Once a forest covering 670 km² of central Poland, it currently covers roughly 240 km².</a:t>
            </a:r>
            <a:br>
              <a:rPr lang="en-US" sz="2400" dirty="0">
                <a:solidFill>
                  <a:srgbClr val="92D050"/>
                </a:solidFill>
              </a:rPr>
            </a:br>
            <a:r>
              <a:rPr lang="en-US" sz="2400" dirty="0">
                <a:solidFill>
                  <a:srgbClr val="92D050"/>
                </a:solidFill>
              </a:rPr>
              <a:t>Most of the </a:t>
            </a:r>
            <a:r>
              <a:rPr lang="en-US" sz="2400" dirty="0" err="1">
                <a:solidFill>
                  <a:srgbClr val="92D050"/>
                </a:solidFill>
              </a:rPr>
              <a:t>Kampinos</a:t>
            </a:r>
            <a:r>
              <a:rPr lang="en-US" sz="2400" dirty="0">
                <a:solidFill>
                  <a:srgbClr val="92D050"/>
                </a:solidFill>
              </a:rPr>
              <a:t> forest is currently covered by </a:t>
            </a:r>
            <a:r>
              <a:rPr lang="en-US" sz="2400" dirty="0" err="1">
                <a:solidFill>
                  <a:srgbClr val="92D050"/>
                </a:solidFill>
              </a:rPr>
              <a:t>Kampinos</a:t>
            </a:r>
            <a:r>
              <a:rPr lang="en-US" sz="2400" dirty="0">
                <a:solidFill>
                  <a:srgbClr val="92D050"/>
                </a:solidFill>
              </a:rPr>
              <a:t> National Park (</a:t>
            </a:r>
            <a:r>
              <a:rPr lang="en-US" sz="2400" i="1" dirty="0" err="1">
                <a:solidFill>
                  <a:srgbClr val="92D050"/>
                </a:solidFill>
              </a:rPr>
              <a:t>Kampinoski</a:t>
            </a:r>
            <a:r>
              <a:rPr lang="en-US" sz="2400" i="1" dirty="0">
                <a:solidFill>
                  <a:srgbClr val="92D050"/>
                </a:solidFill>
              </a:rPr>
              <a:t> Park </a:t>
            </a:r>
            <a:r>
              <a:rPr lang="en-US" sz="2400" i="1" dirty="0" err="1">
                <a:solidFill>
                  <a:srgbClr val="92D050"/>
                </a:solidFill>
              </a:rPr>
              <a:t>Narodowy</a:t>
            </a:r>
            <a:r>
              <a:rPr lang="en-US" sz="2400" dirty="0">
                <a:solidFill>
                  <a:srgbClr val="92D050"/>
                </a:solidFill>
              </a:rPr>
              <a:t>). Among the distinctive features of the area is a combination of sandy dunes and marshes, with dense pine and spruce forest.</a:t>
            </a:r>
            <a:br>
              <a:rPr lang="en-US" sz="2400" dirty="0">
                <a:solidFill>
                  <a:srgbClr val="92D050"/>
                </a:solidFill>
              </a:rPr>
            </a:br>
            <a:endParaRPr lang="pl-PL" sz="2400" dirty="0">
              <a:solidFill>
                <a:srgbClr val="92D050"/>
              </a:solidFill>
            </a:endParaRPr>
          </a:p>
        </p:txBody>
      </p:sp>
      <p:pic>
        <p:nvPicPr>
          <p:cNvPr id="4" name="Obraz 3" descr="kampinos logo.jpg"/>
          <p:cNvPicPr>
            <a:picLocks noChangeAspect="1"/>
          </p:cNvPicPr>
          <p:nvPr/>
        </p:nvPicPr>
        <p:blipFill>
          <a:blip r:embed="rId2"/>
          <a:stretch>
            <a:fillRect/>
          </a:stretch>
        </p:blipFill>
        <p:spPr>
          <a:xfrm>
            <a:off x="5786446" y="2214554"/>
            <a:ext cx="2786082" cy="2786082"/>
          </a:xfrm>
          <a:prstGeom prst="rect">
            <a:avLst/>
          </a:prstGeo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785786" y="1"/>
            <a:ext cx="7772400" cy="928670"/>
          </a:xfrm>
        </p:spPr>
        <p:txBody>
          <a:bodyPr/>
          <a:lstStyle/>
          <a:p>
            <a:pPr algn="ctr"/>
            <a:r>
              <a:rPr lang="pl-PL" dirty="0" smtClean="0"/>
              <a:t>Fauna</a:t>
            </a:r>
            <a:endParaRPr lang="pl-PL" dirty="0"/>
          </a:p>
        </p:txBody>
      </p:sp>
      <p:sp>
        <p:nvSpPr>
          <p:cNvPr id="4" name="Podtytuł 3"/>
          <p:cNvSpPr>
            <a:spLocks noGrp="1"/>
          </p:cNvSpPr>
          <p:nvPr>
            <p:ph type="subTitle" idx="1"/>
          </p:nvPr>
        </p:nvSpPr>
        <p:spPr>
          <a:xfrm>
            <a:off x="428596" y="1214422"/>
            <a:ext cx="8062912" cy="1752600"/>
          </a:xfrm>
        </p:spPr>
        <p:txBody>
          <a:bodyPr>
            <a:normAutofit fontScale="25000" lnSpcReduction="20000"/>
          </a:bodyPr>
          <a:lstStyle/>
          <a:p>
            <a:r>
              <a:rPr lang="en-US" sz="7200" dirty="0" smtClean="0">
                <a:solidFill>
                  <a:srgbClr val="92D050"/>
                </a:solidFill>
              </a:rPr>
              <a:t>The </a:t>
            </a:r>
            <a:r>
              <a:rPr lang="en-US" sz="7200" dirty="0" err="1" smtClean="0">
                <a:solidFill>
                  <a:srgbClr val="92D050"/>
                </a:solidFill>
              </a:rPr>
              <a:t>Kampinos</a:t>
            </a:r>
            <a:r>
              <a:rPr lang="en-US" sz="7200" dirty="0" smtClean="0">
                <a:solidFill>
                  <a:srgbClr val="92D050"/>
                </a:solidFill>
              </a:rPr>
              <a:t> fauna consists of an amazing number of rare species. Unlike other big European cities, only Warsaw can boast so many species of animals living in the wilderness, close to such a huge human agglomeration. The emblem of the </a:t>
            </a:r>
            <a:r>
              <a:rPr lang="en-US" sz="7200" dirty="0" err="1" smtClean="0">
                <a:solidFill>
                  <a:srgbClr val="92D050"/>
                </a:solidFill>
              </a:rPr>
              <a:t>Kampinoski</a:t>
            </a:r>
            <a:r>
              <a:rPr lang="en-US" sz="7200" dirty="0" smtClean="0">
                <a:solidFill>
                  <a:srgbClr val="92D050"/>
                </a:solidFill>
              </a:rPr>
              <a:t> National Park is the elk (</a:t>
            </a:r>
            <a:r>
              <a:rPr lang="en-US" sz="7200" i="1" dirty="0" err="1" smtClean="0">
                <a:solidFill>
                  <a:srgbClr val="92D050"/>
                </a:solidFill>
              </a:rPr>
              <a:t>Alces</a:t>
            </a:r>
            <a:r>
              <a:rPr lang="en-US" sz="7200" i="1" dirty="0" smtClean="0">
                <a:solidFill>
                  <a:srgbClr val="92D050"/>
                </a:solidFill>
              </a:rPr>
              <a:t> </a:t>
            </a:r>
            <a:r>
              <a:rPr lang="en-US" sz="7200" i="1" dirty="0" err="1" smtClean="0">
                <a:solidFill>
                  <a:srgbClr val="92D050"/>
                </a:solidFill>
              </a:rPr>
              <a:t>alces</a:t>
            </a:r>
            <a:r>
              <a:rPr lang="en-US" sz="7200" dirty="0" smtClean="0">
                <a:solidFill>
                  <a:srgbClr val="92D050"/>
                </a:solidFill>
              </a:rPr>
              <a:t>, North American - moose), which lives here again after 150 years of its absence from the Park. The European beaver (</a:t>
            </a:r>
            <a:r>
              <a:rPr lang="en-US" sz="7200" i="1" dirty="0" smtClean="0">
                <a:solidFill>
                  <a:srgbClr val="92D050"/>
                </a:solidFill>
              </a:rPr>
              <a:t>Castor fiber</a:t>
            </a:r>
            <a:r>
              <a:rPr lang="en-US" sz="7200" dirty="0" smtClean="0">
                <a:solidFill>
                  <a:srgbClr val="92D050"/>
                </a:solidFill>
              </a:rPr>
              <a:t>) was reintroduced in 1980, after several hundred years of absence, while the lynx (</a:t>
            </a:r>
            <a:r>
              <a:rPr lang="en-US" sz="7200" i="1" dirty="0" smtClean="0">
                <a:solidFill>
                  <a:srgbClr val="92D050"/>
                </a:solidFill>
              </a:rPr>
              <a:t>Lynx </a:t>
            </a:r>
            <a:r>
              <a:rPr lang="en-US" sz="7200" i="1" dirty="0" err="1" smtClean="0">
                <a:solidFill>
                  <a:srgbClr val="92D050"/>
                </a:solidFill>
              </a:rPr>
              <a:t>lynx</a:t>
            </a:r>
            <a:r>
              <a:rPr lang="en-US" sz="7200" dirty="0" smtClean="0">
                <a:solidFill>
                  <a:srgbClr val="92D050"/>
                </a:solidFill>
              </a:rPr>
              <a:t>) returned to the park in 1992. Also the red deer (</a:t>
            </a:r>
            <a:r>
              <a:rPr lang="en-US" sz="7200" i="1" dirty="0" err="1" smtClean="0">
                <a:solidFill>
                  <a:srgbClr val="92D050"/>
                </a:solidFill>
              </a:rPr>
              <a:t>Cervus</a:t>
            </a:r>
            <a:r>
              <a:rPr lang="en-US" sz="7200" i="1" dirty="0" smtClean="0">
                <a:solidFill>
                  <a:srgbClr val="92D050"/>
                </a:solidFill>
              </a:rPr>
              <a:t> </a:t>
            </a:r>
            <a:r>
              <a:rPr lang="en-US" sz="7200" i="1" dirty="0" err="1" smtClean="0">
                <a:solidFill>
                  <a:srgbClr val="92D050"/>
                </a:solidFill>
              </a:rPr>
              <a:t>elaphus</a:t>
            </a:r>
            <a:r>
              <a:rPr lang="en-US" sz="7200" dirty="0" smtClean="0">
                <a:solidFill>
                  <a:srgbClr val="92D050"/>
                </a:solidFill>
              </a:rPr>
              <a:t>), the roe-deer (</a:t>
            </a:r>
            <a:r>
              <a:rPr lang="en-US" sz="7200" i="1" dirty="0" err="1" smtClean="0">
                <a:solidFill>
                  <a:srgbClr val="92D050"/>
                </a:solidFill>
              </a:rPr>
              <a:t>Capreolus</a:t>
            </a:r>
            <a:r>
              <a:rPr lang="en-US" sz="7200" i="1" dirty="0" smtClean="0">
                <a:solidFill>
                  <a:srgbClr val="92D050"/>
                </a:solidFill>
              </a:rPr>
              <a:t> </a:t>
            </a:r>
            <a:r>
              <a:rPr lang="en-US" sz="7200" i="1" dirty="0" err="1" smtClean="0">
                <a:solidFill>
                  <a:srgbClr val="92D050"/>
                </a:solidFill>
              </a:rPr>
              <a:t>capreolus</a:t>
            </a:r>
            <a:r>
              <a:rPr lang="en-US" sz="7200" dirty="0" smtClean="0">
                <a:solidFill>
                  <a:srgbClr val="92D050"/>
                </a:solidFill>
              </a:rPr>
              <a:t>), wild boar (</a:t>
            </a:r>
            <a:r>
              <a:rPr lang="en-US" sz="7200" i="1" dirty="0" err="1" smtClean="0">
                <a:solidFill>
                  <a:srgbClr val="92D050"/>
                </a:solidFill>
              </a:rPr>
              <a:t>Sus</a:t>
            </a:r>
            <a:r>
              <a:rPr lang="en-US" sz="7200" i="1" dirty="0" smtClean="0">
                <a:solidFill>
                  <a:srgbClr val="92D050"/>
                </a:solidFill>
              </a:rPr>
              <a:t> </a:t>
            </a:r>
            <a:r>
              <a:rPr lang="en-US" sz="7200" i="1" dirty="0" err="1" smtClean="0">
                <a:solidFill>
                  <a:srgbClr val="92D050"/>
                </a:solidFill>
              </a:rPr>
              <a:t>scrofa</a:t>
            </a:r>
            <a:r>
              <a:rPr lang="en-US" sz="7200" dirty="0" smtClean="0">
                <a:solidFill>
                  <a:srgbClr val="92D050"/>
                </a:solidFill>
              </a:rPr>
              <a:t>), badger (</a:t>
            </a:r>
            <a:r>
              <a:rPr lang="en-US" sz="7200" i="1" dirty="0" err="1" smtClean="0">
                <a:solidFill>
                  <a:srgbClr val="92D050"/>
                </a:solidFill>
              </a:rPr>
              <a:t>Meles</a:t>
            </a:r>
            <a:r>
              <a:rPr lang="en-US" sz="7200" i="1" dirty="0" smtClean="0">
                <a:solidFill>
                  <a:srgbClr val="92D050"/>
                </a:solidFill>
              </a:rPr>
              <a:t> </a:t>
            </a:r>
            <a:r>
              <a:rPr lang="en-US" sz="7200" i="1" dirty="0" err="1" smtClean="0">
                <a:solidFill>
                  <a:srgbClr val="92D050"/>
                </a:solidFill>
              </a:rPr>
              <a:t>meles</a:t>
            </a:r>
            <a:r>
              <a:rPr lang="en-US" sz="7200" dirty="0" smtClean="0">
                <a:solidFill>
                  <a:srgbClr val="92D050"/>
                </a:solidFill>
              </a:rPr>
              <a:t>) and the fox (</a:t>
            </a:r>
            <a:r>
              <a:rPr lang="en-US" sz="7200" i="1" dirty="0" err="1" smtClean="0">
                <a:solidFill>
                  <a:srgbClr val="92D050"/>
                </a:solidFill>
              </a:rPr>
              <a:t>Vulpes</a:t>
            </a:r>
            <a:r>
              <a:rPr lang="en-US" sz="7200" i="1" dirty="0" smtClean="0">
                <a:solidFill>
                  <a:srgbClr val="92D050"/>
                </a:solidFill>
              </a:rPr>
              <a:t> </a:t>
            </a:r>
            <a:r>
              <a:rPr lang="en-US" sz="7200" i="1" dirty="0" err="1" smtClean="0">
                <a:solidFill>
                  <a:srgbClr val="92D050"/>
                </a:solidFill>
              </a:rPr>
              <a:t>vulpes</a:t>
            </a:r>
            <a:r>
              <a:rPr lang="en-US" sz="7200" dirty="0" smtClean="0">
                <a:solidFill>
                  <a:srgbClr val="92D050"/>
                </a:solidFill>
              </a:rPr>
              <a:t>) inhabit the forest.</a:t>
            </a:r>
            <a:endParaRPr lang="pl-PL" sz="7200" dirty="0" smtClean="0">
              <a:solidFill>
                <a:srgbClr val="92D050"/>
              </a:solidFill>
            </a:endParaRPr>
          </a:p>
          <a:p>
            <a:r>
              <a:rPr lang="en-US" sz="7200" dirty="0" smtClean="0">
                <a:solidFill>
                  <a:srgbClr val="92D050"/>
                </a:solidFill>
              </a:rPr>
              <a:t>A great number of birds live in the Park , since it is located on a bird migration route. Crane (</a:t>
            </a:r>
            <a:r>
              <a:rPr lang="en-US" sz="7200" i="1" dirty="0" err="1" smtClean="0">
                <a:solidFill>
                  <a:srgbClr val="92D050"/>
                </a:solidFill>
              </a:rPr>
              <a:t>Grus</a:t>
            </a:r>
            <a:r>
              <a:rPr lang="en-US" sz="7200" i="1" dirty="0" smtClean="0">
                <a:solidFill>
                  <a:srgbClr val="92D050"/>
                </a:solidFill>
              </a:rPr>
              <a:t> </a:t>
            </a:r>
            <a:r>
              <a:rPr lang="en-US" sz="7200" i="1" dirty="0" err="1" smtClean="0">
                <a:solidFill>
                  <a:srgbClr val="92D050"/>
                </a:solidFill>
              </a:rPr>
              <a:t>grus</a:t>
            </a:r>
            <a:r>
              <a:rPr lang="en-US" sz="7200" dirty="0" smtClean="0">
                <a:solidFill>
                  <a:srgbClr val="92D050"/>
                </a:solidFill>
              </a:rPr>
              <a:t>), black stork (</a:t>
            </a:r>
            <a:r>
              <a:rPr lang="en-US" sz="7200" i="1" dirty="0" err="1" smtClean="0">
                <a:solidFill>
                  <a:srgbClr val="92D050"/>
                </a:solidFill>
              </a:rPr>
              <a:t>Ciconia</a:t>
            </a:r>
            <a:r>
              <a:rPr lang="en-US" sz="7200" i="1" dirty="0" smtClean="0">
                <a:solidFill>
                  <a:srgbClr val="92D050"/>
                </a:solidFill>
              </a:rPr>
              <a:t> </a:t>
            </a:r>
            <a:r>
              <a:rPr lang="en-US" sz="7200" i="1" dirty="0" err="1" smtClean="0">
                <a:solidFill>
                  <a:srgbClr val="92D050"/>
                </a:solidFill>
              </a:rPr>
              <a:t>nigra</a:t>
            </a:r>
            <a:r>
              <a:rPr lang="en-US" sz="7200" dirty="0" smtClean="0">
                <a:solidFill>
                  <a:srgbClr val="92D050"/>
                </a:solidFill>
              </a:rPr>
              <a:t>), white stork (</a:t>
            </a:r>
            <a:r>
              <a:rPr lang="en-US" sz="7200" i="1" dirty="0" err="1" smtClean="0">
                <a:solidFill>
                  <a:srgbClr val="92D050"/>
                </a:solidFill>
              </a:rPr>
              <a:t>Ciconia</a:t>
            </a:r>
            <a:r>
              <a:rPr lang="en-US" sz="7200" i="1" dirty="0" smtClean="0">
                <a:solidFill>
                  <a:srgbClr val="92D050"/>
                </a:solidFill>
              </a:rPr>
              <a:t> </a:t>
            </a:r>
            <a:r>
              <a:rPr lang="en-US" sz="7200" i="1" dirty="0" err="1" smtClean="0">
                <a:solidFill>
                  <a:srgbClr val="92D050"/>
                </a:solidFill>
              </a:rPr>
              <a:t>ciconia</a:t>
            </a:r>
            <a:r>
              <a:rPr lang="en-US" sz="7200" dirty="0" smtClean="0">
                <a:solidFill>
                  <a:srgbClr val="92D050"/>
                </a:solidFill>
              </a:rPr>
              <a:t>), common heron (</a:t>
            </a:r>
            <a:r>
              <a:rPr lang="en-US" sz="7200" i="1" dirty="0" err="1" smtClean="0">
                <a:solidFill>
                  <a:srgbClr val="92D050"/>
                </a:solidFill>
              </a:rPr>
              <a:t>Ardea</a:t>
            </a:r>
            <a:r>
              <a:rPr lang="en-US" sz="7200" i="1" dirty="0" smtClean="0">
                <a:solidFill>
                  <a:srgbClr val="92D050"/>
                </a:solidFill>
              </a:rPr>
              <a:t> </a:t>
            </a:r>
            <a:r>
              <a:rPr lang="en-US" sz="7200" i="1" dirty="0" err="1" smtClean="0">
                <a:solidFill>
                  <a:srgbClr val="92D050"/>
                </a:solidFill>
              </a:rPr>
              <a:t>cinerea</a:t>
            </a:r>
            <a:r>
              <a:rPr lang="en-US" sz="7200" dirty="0" smtClean="0">
                <a:solidFill>
                  <a:srgbClr val="92D050"/>
                </a:solidFill>
              </a:rPr>
              <a:t>), and raven (</a:t>
            </a:r>
            <a:r>
              <a:rPr lang="en-US" sz="7200" i="1" dirty="0" err="1" smtClean="0">
                <a:solidFill>
                  <a:srgbClr val="92D050"/>
                </a:solidFill>
              </a:rPr>
              <a:t>Corvus</a:t>
            </a:r>
            <a:r>
              <a:rPr lang="en-US" sz="7200" i="1" dirty="0" smtClean="0">
                <a:solidFill>
                  <a:srgbClr val="92D050"/>
                </a:solidFill>
              </a:rPr>
              <a:t> </a:t>
            </a:r>
            <a:r>
              <a:rPr lang="en-US" sz="7200" i="1" dirty="0" err="1" smtClean="0">
                <a:solidFill>
                  <a:srgbClr val="92D050"/>
                </a:solidFill>
              </a:rPr>
              <a:t>corax</a:t>
            </a:r>
            <a:r>
              <a:rPr lang="en-US" sz="7200" dirty="0" smtClean="0">
                <a:solidFill>
                  <a:srgbClr val="92D050"/>
                </a:solidFill>
              </a:rPr>
              <a:t>), inhabit the area. Nearly twenty bird of prey species nest in the </a:t>
            </a:r>
            <a:r>
              <a:rPr lang="en-US" sz="7200" dirty="0" err="1" smtClean="0">
                <a:solidFill>
                  <a:srgbClr val="92D050"/>
                </a:solidFill>
              </a:rPr>
              <a:t>Kampinos</a:t>
            </a:r>
            <a:r>
              <a:rPr lang="en-US" sz="7200" dirty="0" smtClean="0">
                <a:solidFill>
                  <a:srgbClr val="92D050"/>
                </a:solidFill>
              </a:rPr>
              <a:t> Forest, including the lesser spotted eagle (</a:t>
            </a:r>
            <a:r>
              <a:rPr lang="en-US" sz="7200" i="1" dirty="0" smtClean="0">
                <a:solidFill>
                  <a:srgbClr val="92D050"/>
                </a:solidFill>
              </a:rPr>
              <a:t>Aquila </a:t>
            </a:r>
            <a:r>
              <a:rPr lang="en-US" sz="7200" i="1" dirty="0" err="1" smtClean="0">
                <a:solidFill>
                  <a:srgbClr val="92D050"/>
                </a:solidFill>
              </a:rPr>
              <a:t>pomarina</a:t>
            </a:r>
            <a:r>
              <a:rPr lang="en-US" sz="7200" dirty="0" smtClean="0">
                <a:solidFill>
                  <a:srgbClr val="92D050"/>
                </a:solidFill>
              </a:rPr>
              <a:t>), the honey buzzard (</a:t>
            </a:r>
            <a:r>
              <a:rPr lang="en-US" sz="7200" i="1" dirty="0" err="1" smtClean="0">
                <a:solidFill>
                  <a:srgbClr val="92D050"/>
                </a:solidFill>
              </a:rPr>
              <a:t>Pernis</a:t>
            </a:r>
            <a:r>
              <a:rPr lang="en-US" sz="7200" i="1" dirty="0" smtClean="0">
                <a:solidFill>
                  <a:srgbClr val="92D050"/>
                </a:solidFill>
              </a:rPr>
              <a:t> </a:t>
            </a:r>
            <a:r>
              <a:rPr lang="en-US" sz="7200" i="1" dirty="0" err="1" smtClean="0">
                <a:solidFill>
                  <a:srgbClr val="92D050"/>
                </a:solidFill>
              </a:rPr>
              <a:t>apivorus</a:t>
            </a:r>
            <a:r>
              <a:rPr lang="en-US" sz="7200" dirty="0" smtClean="0">
                <a:solidFill>
                  <a:srgbClr val="92D050"/>
                </a:solidFill>
              </a:rPr>
              <a:t>), as well as great numbers of buzzards (</a:t>
            </a:r>
            <a:r>
              <a:rPr lang="en-US" sz="7200" i="1" dirty="0" err="1" smtClean="0">
                <a:solidFill>
                  <a:srgbClr val="92D050"/>
                </a:solidFill>
              </a:rPr>
              <a:t>Buteo</a:t>
            </a:r>
            <a:r>
              <a:rPr lang="en-US" sz="7200" i="1" dirty="0" smtClean="0">
                <a:solidFill>
                  <a:srgbClr val="92D050"/>
                </a:solidFill>
              </a:rPr>
              <a:t> </a:t>
            </a:r>
            <a:r>
              <a:rPr lang="en-US" sz="7200" i="1" dirty="0" err="1" smtClean="0">
                <a:solidFill>
                  <a:srgbClr val="92D050"/>
                </a:solidFill>
              </a:rPr>
              <a:t>buteo</a:t>
            </a:r>
            <a:r>
              <a:rPr lang="en-US" sz="7200" dirty="0" smtClean="0">
                <a:solidFill>
                  <a:srgbClr val="92D050"/>
                </a:solidFill>
              </a:rPr>
              <a:t>), and goshawks (</a:t>
            </a:r>
            <a:r>
              <a:rPr lang="en-US" sz="7200" i="1" dirty="0" err="1" smtClean="0">
                <a:solidFill>
                  <a:srgbClr val="92D050"/>
                </a:solidFill>
              </a:rPr>
              <a:t>Acipiter</a:t>
            </a:r>
            <a:r>
              <a:rPr lang="en-US" sz="7200" i="1" dirty="0" smtClean="0">
                <a:solidFill>
                  <a:srgbClr val="92D050"/>
                </a:solidFill>
              </a:rPr>
              <a:t> </a:t>
            </a:r>
            <a:r>
              <a:rPr lang="en-US" sz="7200" i="1" dirty="0" err="1" smtClean="0">
                <a:solidFill>
                  <a:srgbClr val="92D050"/>
                </a:solidFill>
              </a:rPr>
              <a:t>gontilis</a:t>
            </a:r>
            <a:r>
              <a:rPr lang="en-US" sz="7200" dirty="0" smtClean="0">
                <a:solidFill>
                  <a:srgbClr val="92D050"/>
                </a:solidFill>
              </a:rPr>
              <a:t>). The European golden eagle (</a:t>
            </a:r>
            <a:r>
              <a:rPr lang="en-US" sz="7200" i="1" dirty="0" smtClean="0">
                <a:solidFill>
                  <a:srgbClr val="92D050"/>
                </a:solidFill>
              </a:rPr>
              <a:t>Aquila </a:t>
            </a:r>
            <a:r>
              <a:rPr lang="en-US" sz="7200" i="1" dirty="0" err="1" smtClean="0">
                <a:solidFill>
                  <a:srgbClr val="92D050"/>
                </a:solidFill>
              </a:rPr>
              <a:t>chrysateos</a:t>
            </a:r>
            <a:r>
              <a:rPr lang="en-US" sz="7200" dirty="0" smtClean="0">
                <a:solidFill>
                  <a:srgbClr val="92D050"/>
                </a:solidFill>
              </a:rPr>
              <a:t>), the white-tailed eagle (</a:t>
            </a:r>
            <a:r>
              <a:rPr lang="en-US" sz="7200" i="1" dirty="0" err="1" smtClean="0">
                <a:solidFill>
                  <a:srgbClr val="92D050"/>
                </a:solidFill>
              </a:rPr>
              <a:t>Haliaetus</a:t>
            </a:r>
            <a:r>
              <a:rPr lang="en-US" sz="7200" i="1" dirty="0" smtClean="0">
                <a:solidFill>
                  <a:srgbClr val="92D050"/>
                </a:solidFill>
              </a:rPr>
              <a:t> </a:t>
            </a:r>
            <a:r>
              <a:rPr lang="en-US" sz="7200" i="1" dirty="0" err="1" smtClean="0">
                <a:solidFill>
                  <a:srgbClr val="92D050"/>
                </a:solidFill>
              </a:rPr>
              <a:t>albicilla</a:t>
            </a:r>
            <a:r>
              <a:rPr lang="en-US" sz="7200" dirty="0" smtClean="0">
                <a:solidFill>
                  <a:srgbClr val="92D050"/>
                </a:solidFill>
              </a:rPr>
              <a:t>), and the osprey (</a:t>
            </a:r>
            <a:r>
              <a:rPr lang="en-US" sz="7200" i="1" dirty="0" err="1" smtClean="0">
                <a:solidFill>
                  <a:srgbClr val="92D050"/>
                </a:solidFill>
              </a:rPr>
              <a:t>Pandion</a:t>
            </a:r>
            <a:r>
              <a:rPr lang="en-US" sz="7200" i="1" dirty="0" smtClean="0">
                <a:solidFill>
                  <a:srgbClr val="92D050"/>
                </a:solidFill>
              </a:rPr>
              <a:t> </a:t>
            </a:r>
            <a:r>
              <a:rPr lang="en-US" sz="7200" i="1" dirty="0" err="1" smtClean="0">
                <a:solidFill>
                  <a:srgbClr val="92D050"/>
                </a:solidFill>
              </a:rPr>
              <a:t>haliaetus</a:t>
            </a:r>
            <a:r>
              <a:rPr lang="en-US" sz="7200" dirty="0" smtClean="0">
                <a:solidFill>
                  <a:srgbClr val="92D050"/>
                </a:solidFill>
              </a:rPr>
              <a:t>), were observed many times. With the inclusion of amphibians, reptiles and insects, over 4,000 species of fauna live in the </a:t>
            </a:r>
            <a:r>
              <a:rPr lang="en-US" sz="7200" dirty="0" err="1" smtClean="0">
                <a:solidFill>
                  <a:srgbClr val="92D050"/>
                </a:solidFill>
              </a:rPr>
              <a:t>Kampinoski</a:t>
            </a:r>
            <a:r>
              <a:rPr lang="en-US" sz="7200" dirty="0" smtClean="0">
                <a:solidFill>
                  <a:srgbClr val="92D050"/>
                </a:solidFill>
              </a:rPr>
              <a:t> National Park.</a:t>
            </a:r>
            <a:endParaRPr lang="pl-PL" sz="7200" dirty="0" smtClean="0">
              <a:solidFill>
                <a:srgbClr val="92D050"/>
              </a:solidFill>
            </a:endParaRPr>
          </a:p>
          <a:p>
            <a:endParaRPr lang="pl-PL"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Symbol zastępczy zawartości 6" descr="kamp1.jpg"/>
          <p:cNvPicPr>
            <a:picLocks noGrp="1" noChangeAspect="1"/>
          </p:cNvPicPr>
          <p:nvPr>
            <p:ph sz="quarter" idx="2"/>
          </p:nvPr>
        </p:nvPicPr>
        <p:blipFill>
          <a:blip r:embed="rId2"/>
          <a:stretch>
            <a:fillRect/>
          </a:stretch>
        </p:blipFill>
        <p:spPr>
          <a:xfrm>
            <a:off x="785786" y="428604"/>
            <a:ext cx="4277542" cy="3969559"/>
          </a:xfrm>
        </p:spPr>
      </p:pic>
      <p:pic>
        <p:nvPicPr>
          <p:cNvPr id="8" name="Symbol zastępczy zawartości 7" descr="kampl.gif"/>
          <p:cNvPicPr>
            <a:picLocks noGrp="1" noChangeAspect="1"/>
          </p:cNvPicPr>
          <p:nvPr>
            <p:ph sz="quarter" idx="4"/>
          </p:nvPr>
        </p:nvPicPr>
        <p:blipFill>
          <a:blip r:embed="rId3"/>
          <a:stretch>
            <a:fillRect/>
          </a:stretch>
        </p:blipFill>
        <p:spPr>
          <a:xfrm>
            <a:off x="6000760" y="500042"/>
            <a:ext cx="2000264" cy="2000264"/>
          </a:xfrm>
        </p:spPr>
      </p:pic>
      <p:sp>
        <p:nvSpPr>
          <p:cNvPr id="9" name="Prostokąt 8"/>
          <p:cNvSpPr/>
          <p:nvPr/>
        </p:nvSpPr>
        <p:spPr>
          <a:xfrm>
            <a:off x="5715008" y="2714620"/>
            <a:ext cx="2500314" cy="1754326"/>
          </a:xfrm>
          <a:prstGeom prst="rect">
            <a:avLst/>
          </a:prstGeom>
        </p:spPr>
        <p:txBody>
          <a:bodyPr wrap="square">
            <a:spAutoFit/>
          </a:bodyPr>
          <a:lstStyle/>
          <a:p>
            <a:r>
              <a:rPr lang="en-US" b="1" dirty="0"/>
              <a:t>The symbol of the Park is the elk (</a:t>
            </a:r>
            <a:r>
              <a:rPr lang="en-US" b="1" i="1" dirty="0" err="1"/>
              <a:t>Alces</a:t>
            </a:r>
            <a:r>
              <a:rPr lang="en-US" b="1" i="1" dirty="0"/>
              <a:t> </a:t>
            </a:r>
            <a:r>
              <a:rPr lang="en-US" b="1" i="1" dirty="0" err="1"/>
              <a:t>alces</a:t>
            </a:r>
            <a:r>
              <a:rPr lang="en-US" b="1" dirty="0"/>
              <a:t>, North American - moose), one of the most popular game animals in this region.</a:t>
            </a:r>
            <a:endParaRPr lang="pl-PL"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428596" y="142853"/>
            <a:ext cx="7772400" cy="857256"/>
          </a:xfrm>
        </p:spPr>
        <p:txBody>
          <a:bodyPr/>
          <a:lstStyle/>
          <a:p>
            <a:pPr algn="ctr"/>
            <a:r>
              <a:rPr lang="pl-PL" b="1" dirty="0" err="1"/>
              <a:t>Vegetation</a:t>
            </a:r>
            <a:endParaRPr lang="pl-PL" dirty="0"/>
          </a:p>
        </p:txBody>
      </p:sp>
      <p:sp>
        <p:nvSpPr>
          <p:cNvPr id="3" name="Podtytuł 2"/>
          <p:cNvSpPr>
            <a:spLocks noGrp="1"/>
          </p:cNvSpPr>
          <p:nvPr>
            <p:ph type="subTitle" idx="1"/>
          </p:nvPr>
        </p:nvSpPr>
        <p:spPr>
          <a:xfrm>
            <a:off x="928662" y="1504928"/>
            <a:ext cx="7415242" cy="5353072"/>
          </a:xfrm>
        </p:spPr>
        <p:txBody>
          <a:bodyPr>
            <a:normAutofit fontScale="32500" lnSpcReduction="20000"/>
          </a:bodyPr>
          <a:lstStyle/>
          <a:p>
            <a:pPr algn="ctr"/>
            <a:r>
              <a:rPr lang="en-US" sz="5500" dirty="0">
                <a:solidFill>
                  <a:srgbClr val="92D050"/>
                </a:solidFill>
              </a:rPr>
              <a:t>The abundance of plant life is due to the Park's location at a conglomeration of river valleys, as well as to the morphological variety of its soil and variable water conditions. The flora of the </a:t>
            </a:r>
            <a:r>
              <a:rPr lang="en-US" sz="5500" dirty="0" err="1">
                <a:solidFill>
                  <a:srgbClr val="92D050"/>
                </a:solidFill>
              </a:rPr>
              <a:t>Kampinos</a:t>
            </a:r>
            <a:r>
              <a:rPr lang="en-US" sz="5500" dirty="0">
                <a:solidFill>
                  <a:srgbClr val="92D050"/>
                </a:solidFill>
              </a:rPr>
              <a:t> Forest includes species typical of many geographic environments including glacial, Atlantic or mountainous. Even some halophytes and </a:t>
            </a:r>
            <a:r>
              <a:rPr lang="en-US" sz="5500" dirty="0" err="1">
                <a:solidFill>
                  <a:srgbClr val="92D050"/>
                </a:solidFill>
              </a:rPr>
              <a:t>Pontian</a:t>
            </a:r>
            <a:r>
              <a:rPr lang="en-US" sz="5500" dirty="0">
                <a:solidFill>
                  <a:srgbClr val="92D050"/>
                </a:solidFill>
              </a:rPr>
              <a:t> xerophytes live in the Park. Among the 66 rare and protected species, the most interesting are </a:t>
            </a:r>
            <a:r>
              <a:rPr lang="en-US" sz="5500" i="1" dirty="0" err="1">
                <a:solidFill>
                  <a:srgbClr val="92D050"/>
                </a:solidFill>
              </a:rPr>
              <a:t>Chamaedaphne</a:t>
            </a:r>
            <a:r>
              <a:rPr lang="en-US" sz="5500" i="1" dirty="0">
                <a:solidFill>
                  <a:srgbClr val="92D050"/>
                </a:solidFill>
              </a:rPr>
              <a:t> </a:t>
            </a:r>
            <a:r>
              <a:rPr lang="en-US" sz="5500" i="1" dirty="0" err="1">
                <a:solidFill>
                  <a:srgbClr val="92D050"/>
                </a:solidFill>
              </a:rPr>
              <a:t>calyculata</a:t>
            </a:r>
            <a:r>
              <a:rPr lang="en-US" sz="5500" dirty="0">
                <a:solidFill>
                  <a:srgbClr val="92D050"/>
                </a:solidFill>
              </a:rPr>
              <a:t>, sour cherry (</a:t>
            </a:r>
            <a:r>
              <a:rPr lang="en-US" sz="5500" i="1" dirty="0" err="1">
                <a:solidFill>
                  <a:srgbClr val="92D050"/>
                </a:solidFill>
              </a:rPr>
              <a:t>Cerasus</a:t>
            </a:r>
            <a:r>
              <a:rPr lang="en-US" sz="5500" i="1" dirty="0">
                <a:solidFill>
                  <a:srgbClr val="92D050"/>
                </a:solidFill>
              </a:rPr>
              <a:t> </a:t>
            </a:r>
            <a:r>
              <a:rPr lang="en-US" sz="5500" i="1" dirty="0" err="1">
                <a:solidFill>
                  <a:srgbClr val="92D050"/>
                </a:solidFill>
              </a:rPr>
              <a:t>acida</a:t>
            </a:r>
            <a:r>
              <a:rPr lang="en-US" sz="5500" dirty="0">
                <a:solidFill>
                  <a:srgbClr val="92D050"/>
                </a:solidFill>
              </a:rPr>
              <a:t>) and river birch (</a:t>
            </a:r>
            <a:r>
              <a:rPr lang="en-US" sz="5500" i="1" dirty="0" err="1">
                <a:solidFill>
                  <a:srgbClr val="92D050"/>
                </a:solidFill>
              </a:rPr>
              <a:t>Betula</a:t>
            </a:r>
            <a:r>
              <a:rPr lang="en-US" sz="5500" i="1" dirty="0">
                <a:solidFill>
                  <a:srgbClr val="92D050"/>
                </a:solidFill>
              </a:rPr>
              <a:t> </a:t>
            </a:r>
            <a:r>
              <a:rPr lang="en-US" sz="5500" i="1" dirty="0" err="1">
                <a:solidFill>
                  <a:srgbClr val="92D050"/>
                </a:solidFill>
              </a:rPr>
              <a:t>obscura</a:t>
            </a:r>
            <a:r>
              <a:rPr lang="en-US" sz="5500" dirty="0">
                <a:solidFill>
                  <a:srgbClr val="92D050"/>
                </a:solidFill>
              </a:rPr>
              <a:t>). The forest is embellished by </a:t>
            </a:r>
            <a:r>
              <a:rPr lang="en-US" sz="5500" dirty="0" err="1">
                <a:solidFill>
                  <a:srgbClr val="92D050"/>
                </a:solidFill>
              </a:rPr>
              <a:t>Martagon</a:t>
            </a:r>
            <a:r>
              <a:rPr lang="en-US" sz="5500" dirty="0">
                <a:solidFill>
                  <a:srgbClr val="92D050"/>
                </a:solidFill>
              </a:rPr>
              <a:t> lily (</a:t>
            </a:r>
            <a:r>
              <a:rPr lang="en-US" sz="5500" i="1" dirty="0" err="1">
                <a:solidFill>
                  <a:srgbClr val="92D050"/>
                </a:solidFill>
              </a:rPr>
              <a:t>Lilium</a:t>
            </a:r>
            <a:r>
              <a:rPr lang="en-US" sz="5500" i="1" dirty="0">
                <a:solidFill>
                  <a:srgbClr val="92D050"/>
                </a:solidFill>
              </a:rPr>
              <a:t> </a:t>
            </a:r>
            <a:r>
              <a:rPr lang="en-US" sz="5500" i="1" dirty="0" err="1">
                <a:solidFill>
                  <a:srgbClr val="92D050"/>
                </a:solidFill>
              </a:rPr>
              <a:t>martagon</a:t>
            </a:r>
            <a:r>
              <a:rPr lang="en-US" sz="5500" dirty="0">
                <a:solidFill>
                  <a:srgbClr val="92D050"/>
                </a:solidFill>
              </a:rPr>
              <a:t>), </a:t>
            </a:r>
            <a:r>
              <a:rPr lang="en-US" sz="5500" dirty="0" err="1">
                <a:solidFill>
                  <a:srgbClr val="92D050"/>
                </a:solidFill>
              </a:rPr>
              <a:t>mezereon</a:t>
            </a:r>
            <a:r>
              <a:rPr lang="en-US" sz="5500" dirty="0">
                <a:solidFill>
                  <a:srgbClr val="92D050"/>
                </a:solidFill>
              </a:rPr>
              <a:t> (</a:t>
            </a:r>
            <a:r>
              <a:rPr lang="en-US" sz="5500" i="1" dirty="0">
                <a:solidFill>
                  <a:srgbClr val="92D050"/>
                </a:solidFill>
              </a:rPr>
              <a:t>Daphne </a:t>
            </a:r>
            <a:r>
              <a:rPr lang="en-US" sz="5500" i="1" dirty="0" err="1">
                <a:solidFill>
                  <a:srgbClr val="92D050"/>
                </a:solidFill>
              </a:rPr>
              <a:t>mezereum</a:t>
            </a:r>
            <a:r>
              <a:rPr lang="en-US" sz="5500" dirty="0">
                <a:solidFill>
                  <a:srgbClr val="92D050"/>
                </a:solidFill>
              </a:rPr>
              <a:t>), </a:t>
            </a:r>
            <a:r>
              <a:rPr lang="en-US" sz="5500" i="1" dirty="0">
                <a:solidFill>
                  <a:srgbClr val="92D050"/>
                </a:solidFill>
              </a:rPr>
              <a:t>Corydalis </a:t>
            </a:r>
            <a:r>
              <a:rPr lang="en-US" sz="5500" i="1" dirty="0" err="1">
                <a:solidFill>
                  <a:srgbClr val="92D050"/>
                </a:solidFill>
              </a:rPr>
              <a:t>colida</a:t>
            </a:r>
            <a:r>
              <a:rPr lang="en-US" sz="5500" dirty="0" err="1">
                <a:solidFill>
                  <a:srgbClr val="92D050"/>
                </a:solidFill>
              </a:rPr>
              <a:t>and</a:t>
            </a:r>
            <a:r>
              <a:rPr lang="en-US" sz="5500" dirty="0">
                <a:solidFill>
                  <a:srgbClr val="92D050"/>
                </a:solidFill>
              </a:rPr>
              <a:t> </a:t>
            </a:r>
            <a:r>
              <a:rPr lang="en-US" sz="5500" i="1" dirty="0">
                <a:solidFill>
                  <a:srgbClr val="92D050"/>
                </a:solidFill>
              </a:rPr>
              <a:t>Corydalis cava</a:t>
            </a:r>
            <a:r>
              <a:rPr lang="en-US" sz="5500" dirty="0">
                <a:solidFill>
                  <a:srgbClr val="92D050"/>
                </a:solidFill>
              </a:rPr>
              <a:t>, a few species of </a:t>
            </a:r>
            <a:r>
              <a:rPr lang="en-US" sz="5500" dirty="0" err="1">
                <a:solidFill>
                  <a:srgbClr val="92D050"/>
                </a:solidFill>
              </a:rPr>
              <a:t>pasque</a:t>
            </a:r>
            <a:r>
              <a:rPr lang="en-US" sz="5500" dirty="0">
                <a:solidFill>
                  <a:srgbClr val="92D050"/>
                </a:solidFill>
              </a:rPr>
              <a:t>-flower (</a:t>
            </a:r>
            <a:r>
              <a:rPr lang="en-US" sz="5500" i="1" dirty="0" err="1">
                <a:solidFill>
                  <a:srgbClr val="92D050"/>
                </a:solidFill>
              </a:rPr>
              <a:t>Pulsatilla</a:t>
            </a:r>
            <a:r>
              <a:rPr lang="en-US" sz="5500" dirty="0">
                <a:solidFill>
                  <a:srgbClr val="92D050"/>
                </a:solidFill>
              </a:rPr>
              <a:t>), a mass of lily of the valley (</a:t>
            </a:r>
            <a:r>
              <a:rPr lang="en-US" sz="5500" i="1" dirty="0" err="1">
                <a:solidFill>
                  <a:srgbClr val="92D050"/>
                </a:solidFill>
              </a:rPr>
              <a:t>Convallaria</a:t>
            </a:r>
            <a:r>
              <a:rPr lang="en-US" sz="5500" i="1" dirty="0">
                <a:solidFill>
                  <a:srgbClr val="92D050"/>
                </a:solidFill>
              </a:rPr>
              <a:t> </a:t>
            </a:r>
            <a:r>
              <a:rPr lang="en-US" sz="5500" i="1" dirty="0" err="1">
                <a:solidFill>
                  <a:srgbClr val="92D050"/>
                </a:solidFill>
              </a:rPr>
              <a:t>maialis</a:t>
            </a:r>
            <a:r>
              <a:rPr lang="en-US" sz="5500" dirty="0">
                <a:solidFill>
                  <a:srgbClr val="92D050"/>
                </a:solidFill>
              </a:rPr>
              <a:t>) and other beautiful plants.</a:t>
            </a:r>
          </a:p>
          <a:p>
            <a:pPr algn="ctr"/>
            <a:r>
              <a:rPr lang="en-US" sz="5500" dirty="0">
                <a:solidFill>
                  <a:srgbClr val="92D050"/>
                </a:solidFill>
              </a:rPr>
              <a:t>There are altogether 1,100 species of vascular plants including 27 species of trees and 40 species of shrubs growing in Poland. Some of the trees are of immense size, especially oak (</a:t>
            </a:r>
            <a:r>
              <a:rPr lang="en-US" sz="5500" i="1" dirty="0" err="1">
                <a:solidFill>
                  <a:srgbClr val="92D050"/>
                </a:solidFill>
              </a:rPr>
              <a:t>Quercus</a:t>
            </a:r>
            <a:r>
              <a:rPr lang="en-US" sz="5500" i="1" dirty="0">
                <a:solidFill>
                  <a:srgbClr val="92D050"/>
                </a:solidFill>
              </a:rPr>
              <a:t> </a:t>
            </a:r>
            <a:r>
              <a:rPr lang="en-US" sz="5500" i="1" dirty="0" err="1">
                <a:solidFill>
                  <a:srgbClr val="92D050"/>
                </a:solidFill>
              </a:rPr>
              <a:t>robur</a:t>
            </a:r>
            <a:r>
              <a:rPr lang="en-US" sz="5500" dirty="0">
                <a:solidFill>
                  <a:srgbClr val="92D050"/>
                </a:solidFill>
              </a:rPr>
              <a:t>) and small-leaved linden (</a:t>
            </a:r>
            <a:r>
              <a:rPr lang="en-US" sz="5500" i="1" dirty="0" err="1">
                <a:solidFill>
                  <a:srgbClr val="92D050"/>
                </a:solidFill>
              </a:rPr>
              <a:t>Tilia</a:t>
            </a:r>
            <a:r>
              <a:rPr lang="en-US" sz="5500" i="1" dirty="0">
                <a:solidFill>
                  <a:srgbClr val="92D050"/>
                </a:solidFill>
              </a:rPr>
              <a:t> </a:t>
            </a:r>
            <a:r>
              <a:rPr lang="en-US" sz="5500" i="1" dirty="0" err="1">
                <a:solidFill>
                  <a:srgbClr val="92D050"/>
                </a:solidFill>
              </a:rPr>
              <a:t>cordata</a:t>
            </a:r>
            <a:r>
              <a:rPr lang="en-US" sz="5500" dirty="0">
                <a:solidFill>
                  <a:srgbClr val="92D050"/>
                </a:solidFill>
              </a:rPr>
              <a:t>). In the protection zone, some imposing cottonwood (</a:t>
            </a:r>
            <a:r>
              <a:rPr lang="en-US" sz="5500" i="1" dirty="0" err="1">
                <a:solidFill>
                  <a:srgbClr val="92D050"/>
                </a:solidFill>
              </a:rPr>
              <a:t>Populus</a:t>
            </a:r>
            <a:r>
              <a:rPr lang="en-US" sz="5500" i="1" dirty="0">
                <a:solidFill>
                  <a:srgbClr val="92D050"/>
                </a:solidFill>
              </a:rPr>
              <a:t> alba</a:t>
            </a:r>
            <a:r>
              <a:rPr lang="en-US" sz="5500" dirty="0">
                <a:solidFill>
                  <a:srgbClr val="92D050"/>
                </a:solidFill>
              </a:rPr>
              <a:t>) and black poplar (</a:t>
            </a:r>
            <a:r>
              <a:rPr lang="en-US" sz="5500" i="1" dirty="0" err="1">
                <a:solidFill>
                  <a:srgbClr val="92D050"/>
                </a:solidFill>
              </a:rPr>
              <a:t>Populus</a:t>
            </a:r>
            <a:r>
              <a:rPr lang="en-US" sz="5500" i="1" dirty="0">
                <a:solidFill>
                  <a:srgbClr val="92D050"/>
                </a:solidFill>
              </a:rPr>
              <a:t> </a:t>
            </a:r>
            <a:r>
              <a:rPr lang="en-US" sz="5500" i="1" dirty="0" err="1">
                <a:solidFill>
                  <a:srgbClr val="92D050"/>
                </a:solidFill>
              </a:rPr>
              <a:t>nigra</a:t>
            </a:r>
            <a:r>
              <a:rPr lang="en-US" sz="5500" dirty="0">
                <a:solidFill>
                  <a:srgbClr val="92D050"/>
                </a:solidFill>
              </a:rPr>
              <a:t>) trees may be found. Yew (</a:t>
            </a:r>
            <a:r>
              <a:rPr lang="en-US" sz="5500" i="1" dirty="0" err="1">
                <a:solidFill>
                  <a:srgbClr val="92D050"/>
                </a:solidFill>
              </a:rPr>
              <a:t>Taxus</a:t>
            </a:r>
            <a:r>
              <a:rPr lang="en-US" sz="5500" i="1" dirty="0">
                <a:solidFill>
                  <a:srgbClr val="92D050"/>
                </a:solidFill>
              </a:rPr>
              <a:t> </a:t>
            </a:r>
            <a:r>
              <a:rPr lang="en-US" sz="5500" i="1" dirty="0" err="1">
                <a:solidFill>
                  <a:srgbClr val="92D050"/>
                </a:solidFill>
              </a:rPr>
              <a:t>baccata</a:t>
            </a:r>
            <a:r>
              <a:rPr lang="en-US" sz="5500" dirty="0">
                <a:solidFill>
                  <a:srgbClr val="92D050"/>
                </a:solidFill>
              </a:rPr>
              <a:t>) has been reintroduced into the Park.</a:t>
            </a:r>
          </a:p>
          <a:p>
            <a:endParaRPr lang="pl-PL" dirty="0">
              <a:solidFill>
                <a:srgbClr val="92D050"/>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285852" y="642918"/>
            <a:ext cx="8229600" cy="1143000"/>
          </a:xfrm>
        </p:spPr>
        <p:txBody>
          <a:bodyPr/>
          <a:lstStyle/>
          <a:p>
            <a:r>
              <a:rPr lang="pl-PL" b="1" dirty="0" err="1">
                <a:solidFill>
                  <a:schemeClr val="accent5"/>
                </a:solidFill>
              </a:rPr>
              <a:t>Human</a:t>
            </a:r>
            <a:r>
              <a:rPr lang="pl-PL" b="1" dirty="0">
                <a:solidFill>
                  <a:schemeClr val="accent5"/>
                </a:solidFill>
              </a:rPr>
              <a:t> environment</a:t>
            </a:r>
            <a:endParaRPr lang="pl-PL" dirty="0">
              <a:solidFill>
                <a:schemeClr val="accent5"/>
              </a:solidFill>
            </a:endParaRPr>
          </a:p>
        </p:txBody>
      </p:sp>
      <p:sp>
        <p:nvSpPr>
          <p:cNvPr id="3" name="Symbol zastępczy zawartości 2"/>
          <p:cNvSpPr>
            <a:spLocks noGrp="1"/>
          </p:cNvSpPr>
          <p:nvPr>
            <p:ph idx="1"/>
          </p:nvPr>
        </p:nvSpPr>
        <p:spPr/>
        <p:txBody>
          <a:bodyPr>
            <a:normAutofit fontScale="40000" lnSpcReduction="20000"/>
          </a:bodyPr>
          <a:lstStyle/>
          <a:p>
            <a:pPr>
              <a:buNone/>
            </a:pPr>
            <a:r>
              <a:rPr lang="pl-PL" sz="4000" dirty="0" smtClean="0">
                <a:solidFill>
                  <a:srgbClr val="92D050"/>
                </a:solidFill>
              </a:rPr>
              <a:t>        </a:t>
            </a:r>
            <a:r>
              <a:rPr lang="en-US" sz="4000" dirty="0" smtClean="0">
                <a:solidFill>
                  <a:srgbClr val="92D050"/>
                </a:solidFill>
              </a:rPr>
              <a:t>Some area of the Park is owned by farmers, who live in the villages within the park boundaries (together they make ca. 3,000 inhabitants). This creates a problem and poses a threat to the protected environment. The Park's plan to buy villages out is hampered by the lack of financial means.</a:t>
            </a:r>
            <a:endParaRPr lang="pl-PL" sz="4000" dirty="0" smtClean="0">
              <a:solidFill>
                <a:srgbClr val="92D050"/>
              </a:solidFill>
            </a:endParaRPr>
          </a:p>
          <a:p>
            <a:pPr>
              <a:buNone/>
            </a:pPr>
            <a:endParaRPr lang="en-US" sz="4000" dirty="0" smtClean="0">
              <a:solidFill>
                <a:srgbClr val="92D050"/>
              </a:solidFill>
            </a:endParaRPr>
          </a:p>
          <a:p>
            <a:pPr>
              <a:buNone/>
            </a:pPr>
            <a:r>
              <a:rPr lang="pl-PL" sz="4000" dirty="0" smtClean="0">
                <a:solidFill>
                  <a:srgbClr val="92D050"/>
                </a:solidFill>
              </a:rPr>
              <a:t>        </a:t>
            </a:r>
            <a:r>
              <a:rPr lang="en-US" sz="4000" dirty="0" smtClean="0">
                <a:solidFill>
                  <a:srgbClr val="92D050"/>
                </a:solidFill>
              </a:rPr>
              <a:t>The territory of the </a:t>
            </a:r>
            <a:r>
              <a:rPr lang="en-US" sz="4000" dirty="0" err="1" smtClean="0">
                <a:solidFill>
                  <a:srgbClr val="92D050"/>
                </a:solidFill>
              </a:rPr>
              <a:t>Kampinoski</a:t>
            </a:r>
            <a:r>
              <a:rPr lang="en-US" sz="4000" dirty="0" smtClean="0">
                <a:solidFill>
                  <a:srgbClr val="92D050"/>
                </a:solidFill>
              </a:rPr>
              <a:t> National Park has close ties with history. The park was the site of many battles, including those fought in September 1939, i.e. the first month of the Second World War. The Park and its surroundings contain many graves of Polish insurgents of 1831, 1863, soldiers and partisans of WW II, killed in the </a:t>
            </a:r>
            <a:r>
              <a:rPr lang="en-US" sz="4000" dirty="0" err="1" smtClean="0">
                <a:solidFill>
                  <a:srgbClr val="92D050"/>
                </a:solidFill>
              </a:rPr>
              <a:t>Kampinos</a:t>
            </a:r>
            <a:r>
              <a:rPr lang="en-US" sz="4000" dirty="0" smtClean="0">
                <a:solidFill>
                  <a:srgbClr val="92D050"/>
                </a:solidFill>
              </a:rPr>
              <a:t> Forest. There are cemeteries of Nazi victims like the one at the </a:t>
            </a:r>
            <a:r>
              <a:rPr lang="en-US" sz="4000" dirty="0" err="1" smtClean="0">
                <a:solidFill>
                  <a:srgbClr val="92D050"/>
                </a:solidFill>
              </a:rPr>
              <a:t>Palmiry</a:t>
            </a:r>
            <a:r>
              <a:rPr lang="en-US" sz="4000" dirty="0" smtClean="0">
                <a:solidFill>
                  <a:srgbClr val="92D050"/>
                </a:solidFill>
              </a:rPr>
              <a:t> village, where a number of Poles and Jews were shot and then buried in mass graves.</a:t>
            </a:r>
            <a:endParaRPr lang="pl-PL" sz="4000" dirty="0" smtClean="0">
              <a:solidFill>
                <a:srgbClr val="92D050"/>
              </a:solidFill>
            </a:endParaRPr>
          </a:p>
          <a:p>
            <a:pPr>
              <a:buNone/>
            </a:pPr>
            <a:endParaRPr lang="en-US" sz="4000" dirty="0" smtClean="0">
              <a:solidFill>
                <a:srgbClr val="92D050"/>
              </a:solidFill>
            </a:endParaRPr>
          </a:p>
          <a:p>
            <a:pPr>
              <a:buNone/>
            </a:pPr>
            <a:r>
              <a:rPr lang="pl-PL" sz="4000" dirty="0" smtClean="0">
                <a:solidFill>
                  <a:srgbClr val="92D050"/>
                </a:solidFill>
              </a:rPr>
              <a:t>        </a:t>
            </a:r>
            <a:r>
              <a:rPr lang="en-US" sz="4000" dirty="0" smtClean="0">
                <a:solidFill>
                  <a:srgbClr val="92D050"/>
                </a:solidFill>
              </a:rPr>
              <a:t>In the Park's protection zone there are some historic and architectural monuments of great value. Thousands of tourists visit the museum located in the small mansion at </a:t>
            </a:r>
            <a:r>
              <a:rPr lang="en-US" sz="4000" dirty="0" err="1" smtClean="0">
                <a:solidFill>
                  <a:srgbClr val="92D050"/>
                </a:solidFill>
              </a:rPr>
              <a:t>Zelazowa</a:t>
            </a:r>
            <a:r>
              <a:rPr lang="en-US" sz="4000" dirty="0" smtClean="0">
                <a:solidFill>
                  <a:srgbClr val="92D050"/>
                </a:solidFill>
              </a:rPr>
              <a:t> </a:t>
            </a:r>
            <a:r>
              <a:rPr lang="en-US" sz="4000" dirty="0" err="1" smtClean="0">
                <a:solidFill>
                  <a:srgbClr val="92D050"/>
                </a:solidFill>
              </a:rPr>
              <a:t>Wola</a:t>
            </a:r>
            <a:r>
              <a:rPr lang="en-US" sz="4000" dirty="0" smtClean="0">
                <a:solidFill>
                  <a:srgbClr val="92D050"/>
                </a:solidFill>
              </a:rPr>
              <a:t>, where Frederic Chopin was born in 1810. He was baptized at the nearby </a:t>
            </a:r>
            <a:r>
              <a:rPr lang="en-US" sz="4000" dirty="0" err="1" smtClean="0">
                <a:solidFill>
                  <a:srgbClr val="92D050"/>
                </a:solidFill>
              </a:rPr>
              <a:t>Brochow</a:t>
            </a:r>
            <a:r>
              <a:rPr lang="en-US" sz="4000" dirty="0" smtClean="0">
                <a:solidFill>
                  <a:srgbClr val="92D050"/>
                </a:solidFill>
              </a:rPr>
              <a:t> defensive church, built in the 16th century of red brick.</a:t>
            </a:r>
            <a:endParaRPr lang="pl-PL" sz="4000" dirty="0" smtClean="0">
              <a:solidFill>
                <a:srgbClr val="92D050"/>
              </a:solidFill>
            </a:endParaRPr>
          </a:p>
          <a:p>
            <a:pPr>
              <a:buNone/>
            </a:pPr>
            <a:endParaRPr lang="en-US" dirty="0" smtClean="0"/>
          </a:p>
          <a:p>
            <a:pPr>
              <a:buNone/>
            </a:pPr>
            <a:r>
              <a:rPr lang="pl-PL" dirty="0" smtClean="0"/>
              <a:t>        </a:t>
            </a:r>
            <a:endParaRPr lang="pl-PL"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642910" y="-428652"/>
            <a:ext cx="8062912" cy="1470025"/>
          </a:xfrm>
        </p:spPr>
        <p:txBody>
          <a:bodyPr/>
          <a:lstStyle/>
          <a:p>
            <a:pPr algn="ctr"/>
            <a:r>
              <a:rPr lang="en-US" b="1" dirty="0" smtClean="0">
                <a:solidFill>
                  <a:srgbClr val="92D050"/>
                </a:solidFill>
              </a:rPr>
              <a:t>Temperate forests</a:t>
            </a:r>
            <a:endParaRPr lang="pl-PL" dirty="0"/>
          </a:p>
        </p:txBody>
      </p:sp>
      <p:sp>
        <p:nvSpPr>
          <p:cNvPr id="3" name="Podtytuł 2"/>
          <p:cNvSpPr>
            <a:spLocks noGrp="1"/>
          </p:cNvSpPr>
          <p:nvPr>
            <p:ph type="subTitle" idx="1"/>
          </p:nvPr>
        </p:nvSpPr>
        <p:spPr>
          <a:xfrm>
            <a:off x="428596" y="1214422"/>
            <a:ext cx="8062912" cy="1752600"/>
          </a:xfrm>
        </p:spPr>
        <p:txBody>
          <a:bodyPr>
            <a:noAutofit/>
          </a:bodyPr>
          <a:lstStyle/>
          <a:p>
            <a:pPr algn="ctr"/>
            <a:r>
              <a:rPr lang="en-US" sz="2200" b="1" dirty="0" smtClean="0">
                <a:solidFill>
                  <a:srgbClr val="92D050"/>
                </a:solidFill>
              </a:rPr>
              <a:t>Temperate forests</a:t>
            </a:r>
            <a:r>
              <a:rPr lang="en-US" sz="2200" dirty="0" smtClean="0">
                <a:solidFill>
                  <a:srgbClr val="92D050"/>
                </a:solidFill>
              </a:rPr>
              <a:t> correspond to forest concentration formed in the northern and southern hemisphere, or in </a:t>
            </a:r>
            <a:r>
              <a:rPr lang="en-US" sz="2200" dirty="0" smtClean="0">
                <a:solidFill>
                  <a:srgbClr val="92D050"/>
                </a:solidFill>
                <a:hlinkClick r:id="rId2" tooltip="Temperate"/>
              </a:rPr>
              <a:t>temperate</a:t>
            </a:r>
            <a:r>
              <a:rPr lang="en-US" sz="2200" dirty="0" smtClean="0">
                <a:solidFill>
                  <a:srgbClr val="92D050"/>
                </a:solidFill>
              </a:rPr>
              <a:t> regions. Main characteristics include: wide leaves, large and tall trees and non seasonal vegetation. Temperate forests can be further distinguished by </a:t>
            </a:r>
            <a:r>
              <a:rPr lang="en-US" sz="2200" dirty="0" smtClean="0">
                <a:solidFill>
                  <a:srgbClr val="92D050"/>
                </a:solidFill>
                <a:hlinkClick r:id="rId3" tooltip="Weather"/>
              </a:rPr>
              <a:t>weather</a:t>
            </a:r>
            <a:r>
              <a:rPr lang="en-US" sz="2200" dirty="0" smtClean="0">
                <a:solidFill>
                  <a:srgbClr val="92D050"/>
                </a:solidFill>
              </a:rPr>
              <a:t> patterns and geographical features that favor the predominance of certain kinds of trees. In </a:t>
            </a:r>
            <a:r>
              <a:rPr lang="en-US" sz="2200" dirty="0" smtClean="0">
                <a:solidFill>
                  <a:srgbClr val="92D050"/>
                </a:solidFill>
                <a:hlinkClick r:id="rId4" tooltip="Temperate coniferous forest"/>
              </a:rPr>
              <a:t>temperate coniferous forests</a:t>
            </a:r>
            <a:r>
              <a:rPr lang="en-US" sz="2200" dirty="0" smtClean="0">
                <a:solidFill>
                  <a:srgbClr val="92D050"/>
                </a:solidFill>
              </a:rPr>
              <a:t>, evergreen </a:t>
            </a:r>
            <a:r>
              <a:rPr lang="en-US" sz="2200" dirty="0" smtClean="0">
                <a:solidFill>
                  <a:srgbClr val="92D050"/>
                </a:solidFill>
                <a:hlinkClick r:id="rId5" tooltip="Conifers"/>
              </a:rPr>
              <a:t>conifers</a:t>
            </a:r>
            <a:r>
              <a:rPr lang="en-US" sz="2200" dirty="0" smtClean="0">
                <a:solidFill>
                  <a:srgbClr val="92D050"/>
                </a:solidFill>
              </a:rPr>
              <a:t> predominate, while in </a:t>
            </a:r>
            <a:r>
              <a:rPr lang="en-US" sz="2200" dirty="0" smtClean="0">
                <a:solidFill>
                  <a:srgbClr val="92D050"/>
                </a:solidFill>
                <a:hlinkClick r:id="rId6" tooltip="Temperate broadleaf and mixed forests"/>
              </a:rPr>
              <a:t>temperate broadleaf and mixed forests</a:t>
            </a:r>
            <a:r>
              <a:rPr lang="en-US" sz="2200" dirty="0" smtClean="0">
                <a:solidFill>
                  <a:srgbClr val="92D050"/>
                </a:solidFill>
              </a:rPr>
              <a:t>, a more even distribution exists between evergreen and deciduous trees. </a:t>
            </a:r>
            <a:r>
              <a:rPr lang="en-US" sz="2200" dirty="0" smtClean="0">
                <a:solidFill>
                  <a:srgbClr val="92D050"/>
                </a:solidFill>
                <a:hlinkClick r:id="rId7" tooltip="Temperate deciduous forest"/>
              </a:rPr>
              <a:t>Temperate deciduous forests</a:t>
            </a:r>
            <a:r>
              <a:rPr lang="en-US" sz="2200" dirty="0" smtClean="0">
                <a:solidFill>
                  <a:srgbClr val="92D050"/>
                </a:solidFill>
              </a:rPr>
              <a:t>, a subgroup of temperate broadleaf forests, consist of trees that lose their leaves every year. Finally, </a:t>
            </a:r>
            <a:r>
              <a:rPr lang="en-US" sz="2200" dirty="0" smtClean="0">
                <a:solidFill>
                  <a:srgbClr val="92D050"/>
                </a:solidFill>
                <a:hlinkClick r:id="rId8" tooltip="Temperate rainforest"/>
              </a:rPr>
              <a:t>temperate rainforests</a:t>
            </a:r>
            <a:r>
              <a:rPr lang="pl-PL" sz="2200" dirty="0" smtClean="0">
                <a:solidFill>
                  <a:srgbClr val="92D050"/>
                </a:solidFill>
              </a:rPr>
              <a:t> </a:t>
            </a:r>
            <a:r>
              <a:rPr lang="en-US" sz="2200" dirty="0" smtClean="0">
                <a:solidFill>
                  <a:srgbClr val="92D050"/>
                </a:solidFill>
              </a:rPr>
              <a:t>typically have heavy </a:t>
            </a:r>
            <a:r>
              <a:rPr lang="en-US" sz="2200" dirty="0" smtClean="0">
                <a:solidFill>
                  <a:srgbClr val="92D050"/>
                </a:solidFill>
                <a:hlinkClick r:id="rId9" tooltip="Rainfall"/>
              </a:rPr>
              <a:t>rainfall</a:t>
            </a:r>
            <a:r>
              <a:rPr lang="en-US" sz="2200" dirty="0" smtClean="0">
                <a:solidFill>
                  <a:srgbClr val="92D050"/>
                </a:solidFill>
              </a:rPr>
              <a:t> and dense humidity.</a:t>
            </a:r>
            <a:endParaRPr lang="pl-PL" sz="2200" dirty="0">
              <a:solidFill>
                <a:srgbClr val="92D050"/>
              </a:solidFill>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rzepływ">
  <a:themeElements>
    <a:clrScheme name="Moduł">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Przepły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Przepły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88</TotalTime>
  <Words>1435</Words>
  <Application>Microsoft Office PowerPoint</Application>
  <PresentationFormat>Pokaz na ekranie (4:3)</PresentationFormat>
  <Paragraphs>54</Paragraphs>
  <Slides>17</Slides>
  <Notes>0</Notes>
  <HiddenSlides>0</HiddenSlides>
  <MMClips>0</MMClips>
  <ScaleCrop>false</ScaleCrop>
  <HeadingPairs>
    <vt:vector size="4" baseType="variant">
      <vt:variant>
        <vt:lpstr>Motyw</vt:lpstr>
      </vt:variant>
      <vt:variant>
        <vt:i4>1</vt:i4>
      </vt:variant>
      <vt:variant>
        <vt:lpstr>Tytuły slajdów</vt:lpstr>
      </vt:variant>
      <vt:variant>
        <vt:i4>17</vt:i4>
      </vt:variant>
    </vt:vector>
  </HeadingPairs>
  <TitlesOfParts>
    <vt:vector size="18" baseType="lpstr">
      <vt:lpstr>Przepływ</vt:lpstr>
      <vt:lpstr>What gives forests ?</vt:lpstr>
      <vt:lpstr>What gives forests ?</vt:lpstr>
      <vt:lpstr>Forest Europe growing live</vt:lpstr>
      <vt:lpstr>Kampinos Forest (Polish: Puszcza Kampinoska) is a large forest complex located to the west of Warsaw in Poland. It covers a part of the ancient valley of the Vistula, between the Vistula and the Bzura river. Once a forest covering 670 km² of central Poland, it currently covers roughly 240 km². Most of the Kampinos forest is currently covered by Kampinos National Park (Kampinoski Park Narodowy). Among the distinctive features of the area is a combination of sandy dunes and marshes, with dense pine and spruce forest. </vt:lpstr>
      <vt:lpstr>Fauna</vt:lpstr>
      <vt:lpstr>Slajd 6</vt:lpstr>
      <vt:lpstr>Vegetation</vt:lpstr>
      <vt:lpstr>Human environment</vt:lpstr>
      <vt:lpstr>Temperate forests</vt:lpstr>
      <vt:lpstr>Sonian Forest </vt:lpstr>
      <vt:lpstr>Animals &amp; Plants </vt:lpstr>
      <vt:lpstr>Mammals</vt:lpstr>
      <vt:lpstr>Bats—furry flutterers </vt:lpstr>
      <vt:lpstr>Exceptional trees </vt:lpstr>
      <vt:lpstr>Delicious nuts: the haze </vt:lpstr>
      <vt:lpstr>Bibliography:    www.fao.org/docrep/009/a0789e/a0789e02.html    www.wikipedia.org </vt:lpstr>
      <vt:lpstr>Zespół Szkół Elektronicznych  i Ogólnokształcących  im. prof. Janusza Groszkowskiego w Przemyślu</vt:lpstr>
    </vt:vector>
  </TitlesOfParts>
  <Company>el</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Slajd 1</dc:title>
  <dc:creator>el</dc:creator>
  <cp:lastModifiedBy>Twoja nazwa użytkownika</cp:lastModifiedBy>
  <cp:revision>12</cp:revision>
  <dcterms:created xsi:type="dcterms:W3CDTF">2016-04-17T17:47:45Z</dcterms:created>
  <dcterms:modified xsi:type="dcterms:W3CDTF">2016-04-18T10:18:25Z</dcterms:modified>
</cp:coreProperties>
</file>